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317" r:id="rId2"/>
    <p:sldId id="336" r:id="rId3"/>
    <p:sldId id="305" r:id="rId4"/>
    <p:sldId id="308" r:id="rId5"/>
    <p:sldId id="309" r:id="rId6"/>
    <p:sldId id="325" r:id="rId7"/>
    <p:sldId id="326" r:id="rId8"/>
    <p:sldId id="319" r:id="rId9"/>
    <p:sldId id="330" r:id="rId10"/>
    <p:sldId id="320" r:id="rId11"/>
    <p:sldId id="331" r:id="rId12"/>
    <p:sldId id="332" r:id="rId13"/>
    <p:sldId id="322" r:id="rId14"/>
    <p:sldId id="334" r:id="rId15"/>
    <p:sldId id="279" r:id="rId16"/>
    <p:sldId id="280" r:id="rId17"/>
    <p:sldId id="281" r:id="rId18"/>
    <p:sldId id="282" r:id="rId19"/>
    <p:sldId id="283" r:id="rId20"/>
    <p:sldId id="290" r:id="rId21"/>
    <p:sldId id="335" r:id="rId22"/>
    <p:sldId id="333" r:id="rId23"/>
    <p:sldId id="292" r:id="rId24"/>
    <p:sldId id="293"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745"/>
    <p:restoredTop sz="94622"/>
  </p:normalViewPr>
  <p:slideViewPr>
    <p:cSldViewPr snapToGrid="0" snapToObjects="1">
      <p:cViewPr varScale="1">
        <p:scale>
          <a:sx n="150" d="100"/>
          <a:sy n="150" d="100"/>
        </p:scale>
        <p:origin x="1992" y="210"/>
      </p:cViewPr>
      <p:guideLst>
        <p:guide orient="horz" pos="2160"/>
        <p:guide pos="2880"/>
      </p:guideLst>
    </p:cSldViewPr>
  </p:slideViewPr>
  <p:notesTextViewPr>
    <p:cViewPr>
      <p:scale>
        <a:sx n="100" d="100"/>
        <a:sy n="100" d="100"/>
      </p:scale>
      <p:origin x="0" y="0"/>
    </p:cViewPr>
  </p:notesTextViewPr>
  <p:sorterViewPr>
    <p:cViewPr>
      <p:scale>
        <a:sx n="200" d="100"/>
        <a:sy n="2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B990B34-21FF-DA49-865A-A6C47DBA62D5}" type="datetimeFigureOut">
              <a:rPr lang="en-US" smtClean="0"/>
              <a:t>2/1/2026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29956A-C3D3-D743-BE32-2CBF99AA0B6C}" type="slidenum">
              <a:rPr lang="en-US" smtClean="0"/>
              <a:t>‹#›</a:t>
            </a:fld>
            <a:endParaRPr lang="en-US"/>
          </a:p>
        </p:txBody>
      </p:sp>
    </p:spTree>
    <p:extLst>
      <p:ext uri="{BB962C8B-B14F-4D97-AF65-F5344CB8AC3E}">
        <p14:creationId xmlns:p14="http://schemas.microsoft.com/office/powerpoint/2010/main" val="124980540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8E4F316-C887-1B43-83C4-3E3939C117A3}" type="slidenum">
              <a:rPr lang="en-US" smtClean="0"/>
              <a:t>3</a:t>
            </a:fld>
            <a:endParaRPr lang="en-US"/>
          </a:p>
        </p:txBody>
      </p:sp>
    </p:spTree>
    <p:extLst>
      <p:ext uri="{BB962C8B-B14F-4D97-AF65-F5344CB8AC3E}">
        <p14:creationId xmlns:p14="http://schemas.microsoft.com/office/powerpoint/2010/main" val="1639978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DF3D7E-3B35-4228-B8F6-ADD7A76DFE8D}" type="slidenum">
              <a:rPr lang="en-US" smtClean="0"/>
              <a:t>13</a:t>
            </a:fld>
            <a:endParaRPr lang="en-US"/>
          </a:p>
        </p:txBody>
      </p:sp>
    </p:spTree>
    <p:extLst>
      <p:ext uri="{BB962C8B-B14F-4D97-AF65-F5344CB8AC3E}">
        <p14:creationId xmlns:p14="http://schemas.microsoft.com/office/powerpoint/2010/main" val="4265106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DAVID</a:t>
            </a:r>
            <a:r>
              <a:rPr lang="en-US" baseline="0" dirty="0"/>
              <a:t> (Carolyn edited slightly) </a:t>
            </a:r>
            <a:endParaRPr lang="en-US" dirty="0"/>
          </a:p>
        </p:txBody>
      </p:sp>
      <p:sp>
        <p:nvSpPr>
          <p:cNvPr id="4" name="Slide Number Placeholder 3"/>
          <p:cNvSpPr>
            <a:spLocks noGrp="1"/>
          </p:cNvSpPr>
          <p:nvPr>
            <p:ph type="sldNum" sz="quarter" idx="10"/>
          </p:nvPr>
        </p:nvSpPr>
        <p:spPr/>
        <p:txBody>
          <a:bodyPr/>
          <a:lstStyle/>
          <a:p>
            <a:fld id="{F8E4F316-C887-1B43-83C4-3E3939C117A3}" type="slidenum">
              <a:rPr lang="en-US" smtClean="0"/>
              <a:t>4</a:t>
            </a:fld>
            <a:endParaRPr lang="en-US"/>
          </a:p>
        </p:txBody>
      </p:sp>
    </p:spTree>
    <p:extLst>
      <p:ext uri="{BB962C8B-B14F-4D97-AF65-F5344CB8AC3E}">
        <p14:creationId xmlns:p14="http://schemas.microsoft.com/office/powerpoint/2010/main" val="16399780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DAVID</a:t>
            </a:r>
            <a:r>
              <a:rPr lang="en-US" baseline="0" dirty="0"/>
              <a:t> (Carolyn edited slightly) </a:t>
            </a:r>
            <a:endParaRPr lang="en-US" dirty="0"/>
          </a:p>
        </p:txBody>
      </p:sp>
      <p:sp>
        <p:nvSpPr>
          <p:cNvPr id="4" name="Slide Number Placeholder 3"/>
          <p:cNvSpPr>
            <a:spLocks noGrp="1"/>
          </p:cNvSpPr>
          <p:nvPr>
            <p:ph type="sldNum" sz="quarter" idx="10"/>
          </p:nvPr>
        </p:nvSpPr>
        <p:spPr/>
        <p:txBody>
          <a:bodyPr/>
          <a:lstStyle/>
          <a:p>
            <a:fld id="{F8E4F316-C887-1B43-83C4-3E3939C117A3}" type="slidenum">
              <a:rPr lang="en-US" smtClean="0"/>
              <a:t>5</a:t>
            </a:fld>
            <a:endParaRPr lang="en-US"/>
          </a:p>
        </p:txBody>
      </p:sp>
    </p:spTree>
    <p:extLst>
      <p:ext uri="{BB962C8B-B14F-4D97-AF65-F5344CB8AC3E}">
        <p14:creationId xmlns:p14="http://schemas.microsoft.com/office/powerpoint/2010/main" val="16399780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DF3D7E-3B35-4228-B8F6-ADD7A76DFE8D}" type="slidenum">
              <a:rPr lang="en-US" smtClean="0"/>
              <a:t>7</a:t>
            </a:fld>
            <a:endParaRPr lang="en-US"/>
          </a:p>
        </p:txBody>
      </p:sp>
    </p:spTree>
    <p:extLst>
      <p:ext uri="{BB962C8B-B14F-4D97-AF65-F5344CB8AC3E}">
        <p14:creationId xmlns:p14="http://schemas.microsoft.com/office/powerpoint/2010/main" val="42651063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a:defRPr/>
            </a:pPr>
            <a:r>
              <a:rPr lang="en-US" baseline="0" dirty="0"/>
              <a:t>This slide illustrates more of a timeline or progression for completing major savings during the course of an investor’s lifetime. The slide serves to answer the age-old question, “Where am I now and where do I start?”. </a:t>
            </a:r>
            <a:endParaRPr lang="en-US" dirty="0"/>
          </a:p>
          <a:p>
            <a:endParaRPr lang="en-US" dirty="0"/>
          </a:p>
        </p:txBody>
      </p:sp>
      <p:sp>
        <p:nvSpPr>
          <p:cNvPr id="4" name="Slide Number Placeholder 3"/>
          <p:cNvSpPr>
            <a:spLocks noGrp="1"/>
          </p:cNvSpPr>
          <p:nvPr>
            <p:ph type="sldNum" sz="quarter" idx="10"/>
          </p:nvPr>
        </p:nvSpPr>
        <p:spPr/>
        <p:txBody>
          <a:bodyPr/>
          <a:lstStyle/>
          <a:p>
            <a:fld id="{1DDF3D7E-3B35-4228-B8F6-ADD7A76DFE8D}" type="slidenum">
              <a:rPr lang="en-US" smtClean="0"/>
              <a:t>8</a:t>
            </a:fld>
            <a:endParaRPr lang="en-US"/>
          </a:p>
        </p:txBody>
      </p:sp>
    </p:spTree>
    <p:extLst>
      <p:ext uri="{BB962C8B-B14F-4D97-AF65-F5344CB8AC3E}">
        <p14:creationId xmlns:p14="http://schemas.microsoft.com/office/powerpoint/2010/main" val="42651063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a:defRPr/>
            </a:pPr>
            <a:r>
              <a:rPr lang="en-US" baseline="0" dirty="0"/>
              <a:t>This slide illustrates more of a timeline or progression for completing major savings during the course of an investor’s lifetime. The slide serves to answer the age-old question, “Where am I now and where do I start?”. </a:t>
            </a:r>
            <a:endParaRPr lang="en-US" dirty="0"/>
          </a:p>
          <a:p>
            <a:endParaRPr lang="en-US" dirty="0"/>
          </a:p>
        </p:txBody>
      </p:sp>
      <p:sp>
        <p:nvSpPr>
          <p:cNvPr id="4" name="Slide Number Placeholder 3"/>
          <p:cNvSpPr>
            <a:spLocks noGrp="1"/>
          </p:cNvSpPr>
          <p:nvPr>
            <p:ph type="sldNum" sz="quarter" idx="10"/>
          </p:nvPr>
        </p:nvSpPr>
        <p:spPr/>
        <p:txBody>
          <a:bodyPr/>
          <a:lstStyle/>
          <a:p>
            <a:fld id="{1DDF3D7E-3B35-4228-B8F6-ADD7A76DFE8D}" type="slidenum">
              <a:rPr lang="en-US" smtClean="0"/>
              <a:t>9</a:t>
            </a:fld>
            <a:endParaRPr lang="en-US"/>
          </a:p>
        </p:txBody>
      </p:sp>
    </p:spTree>
    <p:extLst>
      <p:ext uri="{BB962C8B-B14F-4D97-AF65-F5344CB8AC3E}">
        <p14:creationId xmlns:p14="http://schemas.microsoft.com/office/powerpoint/2010/main" val="4265106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DF3D7E-3B35-4228-B8F6-ADD7A76DFE8D}" type="slidenum">
              <a:rPr lang="en-US" smtClean="0"/>
              <a:t>10</a:t>
            </a:fld>
            <a:endParaRPr lang="en-US"/>
          </a:p>
        </p:txBody>
      </p:sp>
    </p:spTree>
    <p:extLst>
      <p:ext uri="{BB962C8B-B14F-4D97-AF65-F5344CB8AC3E}">
        <p14:creationId xmlns:p14="http://schemas.microsoft.com/office/powerpoint/2010/main" val="42651063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DF3D7E-3B35-4228-B8F6-ADD7A76DFE8D}" type="slidenum">
              <a:rPr lang="en-US" smtClean="0"/>
              <a:t>11</a:t>
            </a:fld>
            <a:endParaRPr lang="en-US"/>
          </a:p>
        </p:txBody>
      </p:sp>
    </p:spTree>
    <p:extLst>
      <p:ext uri="{BB962C8B-B14F-4D97-AF65-F5344CB8AC3E}">
        <p14:creationId xmlns:p14="http://schemas.microsoft.com/office/powerpoint/2010/main" val="4265106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DF3D7E-3B35-4228-B8F6-ADD7A76DFE8D}" type="slidenum">
              <a:rPr lang="en-US" smtClean="0"/>
              <a:t>12</a:t>
            </a:fld>
            <a:endParaRPr lang="en-US"/>
          </a:p>
        </p:txBody>
      </p:sp>
    </p:spTree>
    <p:extLst>
      <p:ext uri="{BB962C8B-B14F-4D97-AF65-F5344CB8AC3E}">
        <p14:creationId xmlns:p14="http://schemas.microsoft.com/office/powerpoint/2010/main" val="4265106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D3667E-E0EE-7348-AD98-B4A08D7F9591}" type="datetimeFigureOut">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0E7FAD-FEF9-E642-9B3A-181F554B8EA2}" type="slidenum">
              <a:rPr lang="en-US" smtClean="0"/>
              <a:t>‹#›</a:t>
            </a:fld>
            <a:endParaRPr lang="en-US"/>
          </a:p>
        </p:txBody>
      </p:sp>
    </p:spTree>
    <p:extLst>
      <p:ext uri="{BB962C8B-B14F-4D97-AF65-F5344CB8AC3E}">
        <p14:creationId xmlns:p14="http://schemas.microsoft.com/office/powerpoint/2010/main" val="33164381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AD3667E-E0EE-7348-AD98-B4A08D7F9591}" type="datetimeFigureOut">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0E7FAD-FEF9-E642-9B3A-181F554B8EA2}" type="slidenum">
              <a:rPr lang="en-US" smtClean="0"/>
              <a:t>‹#›</a:t>
            </a:fld>
            <a:endParaRPr lang="en-US"/>
          </a:p>
        </p:txBody>
      </p:sp>
    </p:spTree>
    <p:extLst>
      <p:ext uri="{BB962C8B-B14F-4D97-AF65-F5344CB8AC3E}">
        <p14:creationId xmlns:p14="http://schemas.microsoft.com/office/powerpoint/2010/main" val="4181622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AD3667E-E0EE-7348-AD98-B4A08D7F9591}" type="datetimeFigureOut">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0E7FAD-FEF9-E642-9B3A-181F554B8EA2}" type="slidenum">
              <a:rPr lang="en-US" smtClean="0"/>
              <a:t>‹#›</a:t>
            </a:fld>
            <a:endParaRPr lang="en-US"/>
          </a:p>
        </p:txBody>
      </p:sp>
    </p:spTree>
    <p:extLst>
      <p:ext uri="{BB962C8B-B14F-4D97-AF65-F5344CB8AC3E}">
        <p14:creationId xmlns:p14="http://schemas.microsoft.com/office/powerpoint/2010/main" val="876583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ontent with Marker">
    <p:spTree>
      <p:nvGrpSpPr>
        <p:cNvPr id="1" name=""/>
        <p:cNvGrpSpPr/>
        <p:nvPr/>
      </p:nvGrpSpPr>
      <p:grpSpPr>
        <a:xfrm>
          <a:off x="0" y="0"/>
          <a:ext cx="0" cy="0"/>
          <a:chOff x="0" y="0"/>
          <a:chExt cx="0" cy="0"/>
        </a:xfrm>
      </p:grpSpPr>
      <p:sp>
        <p:nvSpPr>
          <p:cNvPr id="10" name="Rectangle 9"/>
          <p:cNvSpPr/>
          <p:nvPr/>
        </p:nvSpPr>
        <p:spPr>
          <a:xfrm>
            <a:off x="533400" y="278167"/>
            <a:ext cx="8336280" cy="1325880"/>
          </a:xfrm>
          <a:prstGeom prst="rect">
            <a:avLst/>
          </a:prstGeom>
          <a:solidFill>
            <a:srgbClr val="FFFFFF">
              <a:alpha val="83000"/>
            </a:srgb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12" name="Rectangle 11"/>
          <p:cNvSpPr/>
          <p:nvPr/>
        </p:nvSpPr>
        <p:spPr>
          <a:xfrm>
            <a:off x="625467" y="372862"/>
            <a:ext cx="8127916" cy="1118587"/>
          </a:xfrm>
          <a:prstGeom prst="rect">
            <a:avLst/>
          </a:prstGeom>
          <a:solidFill>
            <a:srgbClr val="FFFF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908176" y="408373"/>
            <a:ext cx="6778625" cy="1039427"/>
          </a:xfrm>
        </p:spPr>
        <p:txBody>
          <a:bodyPr/>
          <a:lstStyle/>
          <a:p>
            <a:r>
              <a:rPr lang="en-US"/>
              <a:t>Click to edit Master title style</a:t>
            </a:r>
            <a:endParaRPr lang="en-US" dirty="0"/>
          </a:p>
        </p:txBody>
      </p:sp>
      <p:sp>
        <p:nvSpPr>
          <p:cNvPr id="3" name="Content Placeholder 2"/>
          <p:cNvSpPr>
            <a:spLocks noGrp="1"/>
          </p:cNvSpPr>
          <p:nvPr>
            <p:ph idx="1"/>
          </p:nvPr>
        </p:nvSpPr>
        <p:spPr>
          <a:xfrm>
            <a:off x="457200" y="2057401"/>
            <a:ext cx="8229600" cy="4267201"/>
          </a:xfrm>
          <a:prstGeom prst="rect">
            <a:avLst/>
          </a:prstGeom>
        </p:spPr>
        <p:txBody>
          <a:bodyPr/>
          <a:lstStyle>
            <a:lvl1pPr marL="228600" indent="-228600">
              <a:buFont typeface="Wingdings" pitchFamily="2" charset="2"/>
              <a:buChar char="Ø"/>
              <a:defRPr sz="2200">
                <a:solidFill>
                  <a:schemeClr val="tx1"/>
                </a:solidFill>
              </a:defRPr>
            </a:lvl1pPr>
            <a:lvl2pPr marL="457200" indent="-228600">
              <a:buFont typeface="Wingdings" pitchFamily="2" charset="2"/>
              <a:buChar char="Ø"/>
              <a:defRPr>
                <a:solidFill>
                  <a:schemeClr val="tx1"/>
                </a:solidFill>
              </a:defRPr>
            </a:lvl2pPr>
            <a:lvl3pPr marL="685800" indent="-228600">
              <a:buFont typeface="Wingdings" pitchFamily="2" charset="2"/>
              <a:buChar char="Ø"/>
              <a:defRPr>
                <a:solidFill>
                  <a:schemeClr val="tx1"/>
                </a:solidFill>
              </a:defRPr>
            </a:lvl3pPr>
            <a:lvl4pPr marL="914400" indent="-228600">
              <a:buFont typeface="Wingdings" pitchFamily="2" charset="2"/>
              <a:buChar char="Ø"/>
              <a:defRPr>
                <a:solidFill>
                  <a:schemeClr val="tx1"/>
                </a:solidFill>
              </a:defRPr>
            </a:lvl4pPr>
            <a:lvl5pPr marL="1143000" indent="-228600">
              <a:buFont typeface="Wingdings" pitchFamily="2" charset="2"/>
              <a:buChar char="Ø"/>
              <a:defRPr>
                <a:solidFill>
                  <a:schemeClr val="tx1"/>
                </a:solidFill>
              </a:defRPr>
            </a:lvl5pPr>
            <a:lvl6pPr marL="1371600" indent="-228600">
              <a:buFont typeface="Wingdings" pitchFamily="2" charset="2"/>
              <a:buChar char="Ø"/>
              <a:defRPr sz="1600">
                <a:solidFill>
                  <a:schemeClr val="tx1">
                    <a:lumMod val="75000"/>
                    <a:lumOff val="25000"/>
                  </a:schemeClr>
                </a:solidFill>
              </a:defRPr>
            </a:lvl6pPr>
            <a:lvl7pPr marL="1600200" indent="-228600">
              <a:buClr>
                <a:schemeClr val="accent1"/>
              </a:buClr>
              <a:buFont typeface="Wingdings" pitchFamily="2" charset="2"/>
              <a:buChar char="Ø"/>
              <a:defRPr sz="1600">
                <a:solidFill>
                  <a:schemeClr val="tx1">
                    <a:lumMod val="75000"/>
                    <a:lumOff val="25000"/>
                  </a:schemeClr>
                </a:solidFill>
              </a:defRPr>
            </a:lvl7pPr>
            <a:lvl8pPr marL="1828800" indent="-228600">
              <a:buClr>
                <a:schemeClr val="accent1"/>
              </a:buClr>
              <a:buFont typeface="Wingdings" pitchFamily="2" charset="2"/>
              <a:buChar char="Ø"/>
              <a:defRPr sz="1600">
                <a:solidFill>
                  <a:schemeClr val="tx1">
                    <a:lumMod val="75000"/>
                    <a:lumOff val="25000"/>
                  </a:schemeClr>
                </a:solidFill>
              </a:defRPr>
            </a:lvl8pPr>
            <a:lvl9pPr marL="2057400" indent="-228600">
              <a:buClr>
                <a:schemeClr val="accent1"/>
              </a:buClr>
              <a:buFont typeface="Wingdings" pitchFamily="2" charset="2"/>
              <a:buChar char="Ø"/>
              <a:defRPr sz="1600" baseline="0">
                <a:solidFill>
                  <a:schemeClr val="tx1">
                    <a:lumMod val="75000"/>
                    <a:lumOff val="25000"/>
                  </a:schemeClr>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457200" y="6356351"/>
            <a:ext cx="2133600" cy="365125"/>
          </a:xfrm>
          <a:prstGeom prst="rect">
            <a:avLst/>
          </a:prstGeom>
        </p:spPr>
        <p:txBody>
          <a:bodyPr/>
          <a:lstStyle/>
          <a:p>
            <a:fld id="{C259A7B8-0EC4-44C9-AFEF-25E144F11C06}" type="datetime1">
              <a:rPr lang="en-US" smtClean="0"/>
              <a:pPr/>
              <a:t>2/1/2026</a:t>
            </a:fld>
            <a:endParaRPr lang="en-US"/>
          </a:p>
        </p:txBody>
      </p:sp>
      <p:sp>
        <p:nvSpPr>
          <p:cNvPr id="5" name="Footer Placeholder 4"/>
          <p:cNvSpPr>
            <a:spLocks noGrp="1"/>
          </p:cNvSpPr>
          <p:nvPr>
            <p:ph type="ftr" sz="quarter" idx="11"/>
          </p:nvPr>
        </p:nvSpPr>
        <p:spPr>
          <a:xfrm>
            <a:off x="3124200" y="6356351"/>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FA84A37A-AFC2-4A01-80A1-FC20F2C0D5BB}" type="slidenum">
              <a:rPr lang="en-US" smtClean="0"/>
              <a:pPr/>
              <a:t>‹#›</a:t>
            </a:fld>
            <a:endParaRPr lang="en-US"/>
          </a:p>
        </p:txBody>
      </p:sp>
      <p:sp>
        <p:nvSpPr>
          <p:cNvPr id="13" name="Text Placeholder 8"/>
          <p:cNvSpPr>
            <a:spLocks noGrp="1"/>
          </p:cNvSpPr>
          <p:nvPr>
            <p:ph type="body" sz="quarter" idx="13"/>
          </p:nvPr>
        </p:nvSpPr>
        <p:spPr>
          <a:xfrm>
            <a:off x="114700" y="132347"/>
            <a:ext cx="1847088" cy="1783080"/>
          </a:xfrm>
          <a:prstGeom prst="ellipse">
            <a:avLst/>
          </a:prstGeom>
        </p:spPr>
        <p:style>
          <a:lnRef idx="0">
            <a:schemeClr val="accent4"/>
          </a:lnRef>
          <a:fillRef idx="3">
            <a:schemeClr val="accent4"/>
          </a:fillRef>
          <a:effectRef idx="3">
            <a:schemeClr val="accent4"/>
          </a:effectRef>
          <a:fontRef idx="none"/>
        </p:style>
        <p:txBody>
          <a:bodyPr lIns="45720" rIns="45720" anchor="ctr" anchorCtr="0">
            <a:noAutofit/>
          </a:bodyPr>
          <a:lstStyle>
            <a:lvl1pPr marL="0" indent="0" algn="ctr">
              <a:buNone/>
              <a:defRPr sz="1600" b="1">
                <a:solidFill>
                  <a:schemeClr val="bg1"/>
                </a:solidFill>
              </a:defRPr>
            </a:lvl1pPr>
            <a:lvl2pPr marL="228600" indent="0">
              <a:buNone/>
              <a:defRPr sz="1400">
                <a:solidFill>
                  <a:schemeClr val="bg1"/>
                </a:solidFill>
              </a:defRPr>
            </a:lvl2pPr>
            <a:lvl3pPr marL="457200" indent="0">
              <a:buNone/>
              <a:defRPr sz="1400">
                <a:solidFill>
                  <a:schemeClr val="bg1"/>
                </a:solidFill>
              </a:defRPr>
            </a:lvl3pPr>
            <a:lvl4pPr marL="685800" indent="0">
              <a:buNone/>
              <a:defRPr sz="1400">
                <a:solidFill>
                  <a:schemeClr val="bg1"/>
                </a:solidFill>
              </a:defRPr>
            </a:lvl4pPr>
            <a:lvl5pPr marL="914400" indent="0">
              <a:buNone/>
              <a:defRPr sz="14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348357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AD3667E-E0EE-7348-AD98-B4A08D7F9591}" type="datetimeFigureOut">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0E7FAD-FEF9-E642-9B3A-181F554B8EA2}" type="slidenum">
              <a:rPr lang="en-US" smtClean="0"/>
              <a:t>‹#›</a:t>
            </a:fld>
            <a:endParaRPr lang="en-US"/>
          </a:p>
        </p:txBody>
      </p:sp>
    </p:spTree>
    <p:extLst>
      <p:ext uri="{BB962C8B-B14F-4D97-AF65-F5344CB8AC3E}">
        <p14:creationId xmlns:p14="http://schemas.microsoft.com/office/powerpoint/2010/main" val="3458133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D3667E-E0EE-7348-AD98-B4A08D7F9591}" type="datetimeFigureOut">
              <a:rPr lang="en-US" smtClean="0"/>
              <a:t>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0E7FAD-FEF9-E642-9B3A-181F554B8EA2}" type="slidenum">
              <a:rPr lang="en-US" smtClean="0"/>
              <a:t>‹#›</a:t>
            </a:fld>
            <a:endParaRPr lang="en-US"/>
          </a:p>
        </p:txBody>
      </p:sp>
    </p:spTree>
    <p:extLst>
      <p:ext uri="{BB962C8B-B14F-4D97-AF65-F5344CB8AC3E}">
        <p14:creationId xmlns:p14="http://schemas.microsoft.com/office/powerpoint/2010/main" val="14034018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AD3667E-E0EE-7348-AD98-B4A08D7F9591}" type="datetimeFigureOut">
              <a:rPr lang="en-US" smtClean="0"/>
              <a:t>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0E7FAD-FEF9-E642-9B3A-181F554B8EA2}" type="slidenum">
              <a:rPr lang="en-US" smtClean="0"/>
              <a:t>‹#›</a:t>
            </a:fld>
            <a:endParaRPr lang="en-US"/>
          </a:p>
        </p:txBody>
      </p:sp>
    </p:spTree>
    <p:extLst>
      <p:ext uri="{BB962C8B-B14F-4D97-AF65-F5344CB8AC3E}">
        <p14:creationId xmlns:p14="http://schemas.microsoft.com/office/powerpoint/2010/main" val="3672606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AD3667E-E0EE-7348-AD98-B4A08D7F9591}" type="datetimeFigureOut">
              <a:rPr lang="en-US" smtClean="0"/>
              <a:t>2/1/2026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0E7FAD-FEF9-E642-9B3A-181F554B8EA2}" type="slidenum">
              <a:rPr lang="en-US" smtClean="0"/>
              <a:t>‹#›</a:t>
            </a:fld>
            <a:endParaRPr lang="en-US"/>
          </a:p>
        </p:txBody>
      </p:sp>
    </p:spTree>
    <p:extLst>
      <p:ext uri="{BB962C8B-B14F-4D97-AF65-F5344CB8AC3E}">
        <p14:creationId xmlns:p14="http://schemas.microsoft.com/office/powerpoint/2010/main" val="3789954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AD3667E-E0EE-7348-AD98-B4A08D7F9591}" type="datetimeFigureOut">
              <a:rPr lang="en-US" smtClean="0"/>
              <a:t>2/1/2026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0E7FAD-FEF9-E642-9B3A-181F554B8EA2}" type="slidenum">
              <a:rPr lang="en-US" smtClean="0"/>
              <a:t>‹#›</a:t>
            </a:fld>
            <a:endParaRPr lang="en-US"/>
          </a:p>
        </p:txBody>
      </p:sp>
    </p:spTree>
    <p:extLst>
      <p:ext uri="{BB962C8B-B14F-4D97-AF65-F5344CB8AC3E}">
        <p14:creationId xmlns:p14="http://schemas.microsoft.com/office/powerpoint/2010/main" val="715139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D3667E-E0EE-7348-AD98-B4A08D7F9591}" type="datetimeFigureOut">
              <a:rPr lang="en-US" smtClean="0"/>
              <a:t>2/1/2026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0E7FAD-FEF9-E642-9B3A-181F554B8EA2}" type="slidenum">
              <a:rPr lang="en-US" smtClean="0"/>
              <a:t>‹#›</a:t>
            </a:fld>
            <a:endParaRPr lang="en-US"/>
          </a:p>
        </p:txBody>
      </p:sp>
    </p:spTree>
    <p:extLst>
      <p:ext uri="{BB962C8B-B14F-4D97-AF65-F5344CB8AC3E}">
        <p14:creationId xmlns:p14="http://schemas.microsoft.com/office/powerpoint/2010/main" val="26439500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AD3667E-E0EE-7348-AD98-B4A08D7F9591}" type="datetimeFigureOut">
              <a:rPr lang="en-US" smtClean="0"/>
              <a:t>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0E7FAD-FEF9-E642-9B3A-181F554B8EA2}" type="slidenum">
              <a:rPr lang="en-US" smtClean="0"/>
              <a:t>‹#›</a:t>
            </a:fld>
            <a:endParaRPr lang="en-US"/>
          </a:p>
        </p:txBody>
      </p:sp>
    </p:spTree>
    <p:extLst>
      <p:ext uri="{BB962C8B-B14F-4D97-AF65-F5344CB8AC3E}">
        <p14:creationId xmlns:p14="http://schemas.microsoft.com/office/powerpoint/2010/main" val="467703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AD3667E-E0EE-7348-AD98-B4A08D7F9591}" type="datetimeFigureOut">
              <a:rPr lang="en-US" smtClean="0"/>
              <a:t>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0E7FAD-FEF9-E642-9B3A-181F554B8EA2}" type="slidenum">
              <a:rPr lang="en-US" smtClean="0"/>
              <a:t>‹#›</a:t>
            </a:fld>
            <a:endParaRPr lang="en-US"/>
          </a:p>
        </p:txBody>
      </p:sp>
    </p:spTree>
    <p:extLst>
      <p:ext uri="{BB962C8B-B14F-4D97-AF65-F5344CB8AC3E}">
        <p14:creationId xmlns:p14="http://schemas.microsoft.com/office/powerpoint/2010/main" val="24478950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D3667E-E0EE-7348-AD98-B4A08D7F9591}" type="datetimeFigureOut">
              <a:rPr lang="en-US" smtClean="0"/>
              <a:t>2/1/2026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0E7FAD-FEF9-E642-9B3A-181F554B8EA2}" type="slidenum">
              <a:rPr lang="en-US" smtClean="0"/>
              <a:t>‹#›</a:t>
            </a:fld>
            <a:endParaRPr lang="en-US"/>
          </a:p>
        </p:txBody>
      </p:sp>
    </p:spTree>
    <p:extLst>
      <p:ext uri="{BB962C8B-B14F-4D97-AF65-F5344CB8AC3E}">
        <p14:creationId xmlns:p14="http://schemas.microsoft.com/office/powerpoint/2010/main" val="40049115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17.jpg"/></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7.jp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5597525"/>
          </a:xfrm>
        </p:spPr>
        <p:txBody>
          <a:bodyPr>
            <a:normAutofit/>
          </a:bodyPr>
          <a:lstStyle/>
          <a:p>
            <a:r>
              <a:rPr lang="en-US" sz="5400" b="1" dirty="0" err="1"/>
              <a:t>Splunk</a:t>
            </a:r>
            <a:r>
              <a:rPr lang="en-US" sz="5400" b="1" dirty="0"/>
              <a:t> Customer Stories . . .</a:t>
            </a:r>
            <a:br>
              <a:rPr lang="en-US" sz="5400" dirty="0"/>
            </a:br>
            <a:br>
              <a:rPr lang="en-US" dirty="0"/>
            </a:br>
            <a:r>
              <a:rPr lang="en-US" sz="3200" dirty="0"/>
              <a:t>Q3</a:t>
            </a:r>
            <a:br>
              <a:rPr lang="en-US" sz="3200" dirty="0"/>
            </a:br>
            <a:r>
              <a:rPr lang="en-US" sz="3200" dirty="0" err="1"/>
              <a:t>ScoreCards</a:t>
            </a:r>
            <a:r>
              <a:rPr lang="en-US" sz="3200" dirty="0"/>
              <a:t>, Progress</a:t>
            </a:r>
            <a:r>
              <a:rPr lang="en-US" sz="3200"/>
              <a:t>, Statistics, Feedback </a:t>
            </a:r>
            <a:r>
              <a:rPr lang="en-US" sz="3200" dirty="0"/>
              <a:t>&amp; </a:t>
            </a:r>
            <a:br>
              <a:rPr lang="en-US" sz="3200" dirty="0"/>
            </a:br>
            <a:r>
              <a:rPr lang="en-US" sz="3200" dirty="0"/>
              <a:t>Content Strategies</a:t>
            </a:r>
            <a:br>
              <a:rPr lang="en-US" sz="3200" dirty="0"/>
            </a:br>
            <a:br>
              <a:rPr lang="en-US" dirty="0"/>
            </a:br>
            <a:r>
              <a:rPr lang="en-US" sz="2000" i="1" dirty="0"/>
              <a:t>Carolyn McDonough</a:t>
            </a:r>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1</a:t>
            </a:fld>
            <a:endParaRPr lang="en-US" dirty="0"/>
          </a:p>
        </p:txBody>
      </p:sp>
      <p:pic>
        <p:nvPicPr>
          <p:cNvPr id="9" name="Picture 8"/>
          <p:cNvPicPr>
            <a:picLocks noChangeAspect="1"/>
          </p:cNvPicPr>
          <p:nvPr/>
        </p:nvPicPr>
        <p:blipFill>
          <a:blip r:embed="rId2"/>
          <a:stretch>
            <a:fillRect/>
          </a:stretch>
        </p:blipFill>
        <p:spPr>
          <a:xfrm>
            <a:off x="7115175" y="4276240"/>
            <a:ext cx="1900237" cy="242724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8914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7872149" y="-125026"/>
            <a:ext cx="1168841" cy="1493005"/>
          </a:xfrm>
          <a:prstGeom prst="rect">
            <a:avLst/>
          </a:prstGeom>
          <a:ln>
            <a:noFill/>
          </a:ln>
          <a:effectLst>
            <a:outerShdw blurRad="292100" dist="139700" dir="2700000" algn="tl" rotWithShape="0">
              <a:srgbClr val="333333">
                <a:alpha val="65000"/>
              </a:srgbClr>
            </a:outerShdw>
          </a:effectLst>
        </p:spPr>
      </p:pic>
      <p:sp>
        <p:nvSpPr>
          <p:cNvPr id="16" name="Title 15"/>
          <p:cNvSpPr>
            <a:spLocks noGrp="1"/>
          </p:cNvSpPr>
          <p:nvPr>
            <p:ph type="title"/>
          </p:nvPr>
        </p:nvSpPr>
        <p:spPr>
          <a:xfrm>
            <a:off x="806320" y="408374"/>
            <a:ext cx="6778625" cy="1335760"/>
          </a:xfrm>
        </p:spPr>
        <p:txBody>
          <a:bodyPr/>
          <a:lstStyle/>
          <a:p>
            <a:r>
              <a:rPr lang="en-US" sz="2400" dirty="0"/>
              <a:t>International Impact! Drill Down </a:t>
            </a:r>
          </a:p>
        </p:txBody>
      </p:sp>
      <p:pic>
        <p:nvPicPr>
          <p:cNvPr id="3" name="Content Placeholder 2" descr="Screen Shot 2015-03-02 at 2.39.21 PM.png"/>
          <p:cNvPicPr>
            <a:picLocks noGrp="1" noChangeAspect="1"/>
          </p:cNvPicPr>
          <p:nvPr>
            <p:ph idx="1"/>
          </p:nvPr>
        </p:nvPicPr>
        <p:blipFill>
          <a:blip r:embed="rId4">
            <a:extLst>
              <a:ext uri="{28A0092B-C50C-407E-A947-70E740481C1C}">
                <a14:useLocalDpi xmlns:a14="http://schemas.microsoft.com/office/drawing/2010/main" val="0"/>
              </a:ext>
            </a:extLst>
          </a:blip>
          <a:srcRect t="8580" b="8580"/>
          <a:stretch>
            <a:fillRect/>
          </a:stretch>
        </p:blipFill>
        <p:spPr/>
      </p:pic>
    </p:spTree>
    <p:extLst>
      <p:ext uri="{BB962C8B-B14F-4D97-AF65-F5344CB8AC3E}">
        <p14:creationId xmlns:p14="http://schemas.microsoft.com/office/powerpoint/2010/main" val="182458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30103" y="4778048"/>
            <a:ext cx="1966997" cy="1373837"/>
          </a:xfrm>
          <a:prstGeom prst="ellipse">
            <a:avLst/>
          </a:prstGeom>
          <a:solidFill>
            <a:srgbClr val="007FA9"/>
          </a:solidFill>
          <a:ln>
            <a:noFill/>
          </a:ln>
          <a:effectLst/>
          <a:scene3d>
            <a:camera prst="orthographicFront">
              <a:rot lat="0" lon="0" rev="0"/>
            </a:camera>
            <a:lightRig rig="contrasting" dir="t">
              <a:rot lat="0" lon="0" rev="7800000"/>
            </a:lightRig>
          </a:scene3d>
          <a:sp3d>
            <a:bevelT w="139700" h="139700"/>
          </a:sp3d>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wrap="square" lIns="0" tIns="0" rIns="0" bIns="0" rtlCol="0" anchor="ctr" anchorCtr="0">
            <a:noAutofit/>
          </a:bodyPr>
          <a:lstStyle>
            <a:defPPr>
              <a:defRPr lang="en-US"/>
            </a:defPPr>
            <a:lvl1pPr algn="ctr"/>
          </a:lstStyle>
          <a:p>
            <a:r>
              <a:rPr lang="en-US" b="1" dirty="0"/>
              <a:t>Candidate </a:t>
            </a:r>
            <a:r>
              <a:rPr lang="en-US" sz="1600" b="1" dirty="0"/>
              <a:t>Story…</a:t>
            </a:r>
          </a:p>
        </p:txBody>
      </p:sp>
      <p:pic>
        <p:nvPicPr>
          <p:cNvPr id="12" name="Picture 11"/>
          <p:cNvPicPr>
            <a:picLocks noChangeAspect="1"/>
          </p:cNvPicPr>
          <p:nvPr/>
        </p:nvPicPr>
        <p:blipFill>
          <a:blip r:embed="rId3"/>
          <a:stretch>
            <a:fillRect/>
          </a:stretch>
        </p:blipFill>
        <p:spPr>
          <a:xfrm>
            <a:off x="7757849" y="408374"/>
            <a:ext cx="1168841" cy="1493005"/>
          </a:xfrm>
          <a:prstGeom prst="rect">
            <a:avLst/>
          </a:prstGeom>
          <a:ln>
            <a:noFill/>
          </a:ln>
          <a:effectLst>
            <a:outerShdw blurRad="292100" dist="139700" dir="2700000" algn="tl" rotWithShape="0">
              <a:srgbClr val="333333">
                <a:alpha val="65000"/>
              </a:srgbClr>
            </a:outerShdw>
          </a:effectLst>
        </p:spPr>
      </p:pic>
      <p:sp>
        <p:nvSpPr>
          <p:cNvPr id="16" name="Title 15"/>
          <p:cNvSpPr>
            <a:spLocks noGrp="1"/>
          </p:cNvSpPr>
          <p:nvPr>
            <p:ph type="title"/>
          </p:nvPr>
        </p:nvSpPr>
        <p:spPr>
          <a:xfrm>
            <a:off x="1082676" y="408373"/>
            <a:ext cx="6778625" cy="1039427"/>
          </a:xfrm>
        </p:spPr>
        <p:txBody>
          <a:bodyPr>
            <a:normAutofit fontScale="90000"/>
          </a:bodyPr>
          <a:lstStyle/>
          <a:p>
            <a:r>
              <a:rPr lang="en-US" dirty="0"/>
              <a:t>Downloads of Customer Profiles</a:t>
            </a:r>
          </a:p>
        </p:txBody>
      </p:sp>
      <p:sp>
        <p:nvSpPr>
          <p:cNvPr id="2" name="Content Placeholder 1"/>
          <p:cNvSpPr>
            <a:spLocks noGrp="1"/>
          </p:cNvSpPr>
          <p:nvPr>
            <p:ph idx="1"/>
          </p:nvPr>
        </p:nvSpPr>
        <p:spPr/>
        <p:txBody>
          <a:bodyPr/>
          <a:lstStyle/>
          <a:p>
            <a:pPr marL="1371600" lvl="6" indent="0">
              <a:buNone/>
            </a:pPr>
            <a:endParaRPr lang="en-US" dirty="0"/>
          </a:p>
          <a:p>
            <a:pPr lvl="6"/>
            <a:endParaRPr lang="en-US" dirty="0"/>
          </a:p>
          <a:p>
            <a:pPr marL="1371600" lvl="6" indent="0">
              <a:buNone/>
            </a:pPr>
            <a:endParaRPr lang="en-US" dirty="0"/>
          </a:p>
        </p:txBody>
      </p:sp>
      <p:pic>
        <p:nvPicPr>
          <p:cNvPr id="4" name="Picture 3" descr="Screen Shot 2014-12-09 at 8.35.58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472267"/>
            <a:ext cx="9144000" cy="1890915"/>
          </a:xfrm>
          <a:prstGeom prst="rect">
            <a:avLst/>
          </a:prstGeom>
        </p:spPr>
      </p:pic>
    </p:spTree>
    <p:extLst>
      <p:ext uri="{BB962C8B-B14F-4D97-AF65-F5344CB8AC3E}">
        <p14:creationId xmlns:p14="http://schemas.microsoft.com/office/powerpoint/2010/main" val="1341309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503" y="4798363"/>
            <a:ext cx="1484397" cy="1373837"/>
          </a:xfrm>
          <a:prstGeom prst="ellipse">
            <a:avLst/>
          </a:prstGeom>
          <a:solidFill>
            <a:srgbClr val="007FA9"/>
          </a:solidFill>
          <a:ln>
            <a:noFill/>
          </a:ln>
          <a:effectLst/>
          <a:scene3d>
            <a:camera prst="orthographicFront">
              <a:rot lat="0" lon="0" rev="0"/>
            </a:camera>
            <a:lightRig rig="contrasting" dir="t">
              <a:rot lat="0" lon="0" rev="7800000"/>
            </a:lightRig>
          </a:scene3d>
          <a:sp3d>
            <a:bevelT w="139700" h="139700"/>
          </a:sp3d>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wrap="square" lIns="0" tIns="0" rIns="0" bIns="0" rtlCol="0" anchor="ctr" anchorCtr="0">
            <a:noAutofit/>
          </a:bodyPr>
          <a:lstStyle>
            <a:defPPr>
              <a:defRPr lang="en-US"/>
            </a:defPPr>
            <a:lvl1pPr algn="ctr"/>
          </a:lstStyle>
          <a:p>
            <a:r>
              <a:rPr lang="en-US" b="1" dirty="0"/>
              <a:t>Candidate </a:t>
            </a:r>
            <a:r>
              <a:rPr lang="en-US" sz="1600" b="1" dirty="0"/>
              <a:t>Story…</a:t>
            </a:r>
          </a:p>
        </p:txBody>
      </p:sp>
      <p:pic>
        <p:nvPicPr>
          <p:cNvPr id="12" name="Picture 11"/>
          <p:cNvPicPr>
            <a:picLocks noChangeAspect="1"/>
          </p:cNvPicPr>
          <p:nvPr/>
        </p:nvPicPr>
        <p:blipFill>
          <a:blip r:embed="rId3"/>
          <a:stretch>
            <a:fillRect/>
          </a:stretch>
        </p:blipFill>
        <p:spPr>
          <a:xfrm>
            <a:off x="7757849" y="408374"/>
            <a:ext cx="1168841" cy="1493005"/>
          </a:xfrm>
          <a:prstGeom prst="rect">
            <a:avLst/>
          </a:prstGeom>
          <a:ln>
            <a:noFill/>
          </a:ln>
          <a:effectLst>
            <a:outerShdw blurRad="292100" dist="139700" dir="2700000" algn="tl" rotWithShape="0">
              <a:srgbClr val="333333">
                <a:alpha val="65000"/>
              </a:srgbClr>
            </a:outerShdw>
          </a:effectLst>
        </p:spPr>
      </p:pic>
      <p:sp>
        <p:nvSpPr>
          <p:cNvPr id="16" name="Title 15"/>
          <p:cNvSpPr>
            <a:spLocks noGrp="1"/>
          </p:cNvSpPr>
          <p:nvPr>
            <p:ph type="title"/>
          </p:nvPr>
        </p:nvSpPr>
        <p:spPr>
          <a:xfrm>
            <a:off x="1082676" y="408373"/>
            <a:ext cx="6778625" cy="1039427"/>
          </a:xfrm>
        </p:spPr>
        <p:txBody>
          <a:bodyPr>
            <a:normAutofit/>
          </a:bodyPr>
          <a:lstStyle/>
          <a:p>
            <a:r>
              <a:rPr lang="en-US" dirty="0"/>
              <a:t>750 downloads in 6 months </a:t>
            </a:r>
          </a:p>
        </p:txBody>
      </p:sp>
      <p:sp>
        <p:nvSpPr>
          <p:cNvPr id="2" name="Content Placeholder 1"/>
          <p:cNvSpPr>
            <a:spLocks noGrp="1"/>
          </p:cNvSpPr>
          <p:nvPr>
            <p:ph idx="1"/>
          </p:nvPr>
        </p:nvSpPr>
        <p:spPr/>
        <p:txBody>
          <a:bodyPr/>
          <a:lstStyle/>
          <a:p>
            <a:pPr marL="1371600" lvl="6" indent="0">
              <a:buNone/>
            </a:pPr>
            <a:endParaRPr lang="en-US" dirty="0"/>
          </a:p>
          <a:p>
            <a:pPr lvl="6"/>
            <a:endParaRPr lang="en-US" dirty="0"/>
          </a:p>
          <a:p>
            <a:pPr marL="1371600" lvl="6" indent="0">
              <a:buNone/>
            </a:pPr>
            <a:endParaRPr lang="en-US" dirty="0"/>
          </a:p>
        </p:txBody>
      </p:sp>
      <p:pic>
        <p:nvPicPr>
          <p:cNvPr id="3" name="Picture 2" descr="Screen Shot 2014-12-09 at 8.36.18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5900" y="1901379"/>
            <a:ext cx="6375400" cy="4160755"/>
          </a:xfrm>
          <a:prstGeom prst="rect">
            <a:avLst/>
          </a:prstGeom>
        </p:spPr>
      </p:pic>
    </p:spTree>
    <p:extLst>
      <p:ext uri="{BB962C8B-B14F-4D97-AF65-F5344CB8AC3E}">
        <p14:creationId xmlns:p14="http://schemas.microsoft.com/office/powerpoint/2010/main" val="3661327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7872149" y="0"/>
            <a:ext cx="1168841" cy="1493005"/>
          </a:xfrm>
          <a:prstGeom prst="rect">
            <a:avLst/>
          </a:prstGeom>
          <a:ln>
            <a:noFill/>
          </a:ln>
          <a:effectLst>
            <a:outerShdw blurRad="292100" dist="139700" dir="2700000" algn="tl" rotWithShape="0">
              <a:srgbClr val="333333">
                <a:alpha val="65000"/>
              </a:srgbClr>
            </a:outerShdw>
          </a:effectLst>
        </p:spPr>
      </p:pic>
      <p:sp>
        <p:nvSpPr>
          <p:cNvPr id="16" name="Title 15"/>
          <p:cNvSpPr>
            <a:spLocks noGrp="1"/>
          </p:cNvSpPr>
          <p:nvPr>
            <p:ph type="title"/>
          </p:nvPr>
        </p:nvSpPr>
        <p:spPr>
          <a:xfrm>
            <a:off x="806321" y="408374"/>
            <a:ext cx="6356480" cy="1084631"/>
          </a:xfrm>
        </p:spPr>
        <p:txBody>
          <a:bodyPr/>
          <a:lstStyle/>
          <a:p>
            <a:r>
              <a:rPr lang="en-US" sz="2400" dirty="0"/>
              <a:t>Here are metrics from SFDC, showing </a:t>
            </a:r>
            <a:r>
              <a:rPr lang="en-US" sz="2400" dirty="0" err="1"/>
              <a:t>Splunkers</a:t>
            </a:r>
            <a:r>
              <a:rPr lang="en-US" sz="2400" dirty="0"/>
              <a:t> who have downloaded the Banking story . . </a:t>
            </a:r>
          </a:p>
        </p:txBody>
      </p:sp>
      <p:pic>
        <p:nvPicPr>
          <p:cNvPr id="5" name="Picture 4" descr="Screen Shot 2015-03-05 at 10.08.40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1799" y="1683650"/>
            <a:ext cx="4742001" cy="3929750"/>
          </a:xfrm>
          <a:prstGeom prst="rect">
            <a:avLst/>
          </a:prstGeom>
          <a:ln>
            <a:noFill/>
          </a:ln>
          <a:effectLst>
            <a:outerShdw blurRad="292100" dist="139700" dir="2700000" algn="tl" rotWithShape="0">
              <a:srgbClr val="333333">
                <a:alpha val="65000"/>
              </a:srgbClr>
            </a:outerShdw>
          </a:effectLst>
        </p:spPr>
      </p:pic>
      <p:pic>
        <p:nvPicPr>
          <p:cNvPr id="3" name="Content Placeholder 2" descr="Screen Shot 2015-03-05 at 10.08.22 AM.png"/>
          <p:cNvPicPr>
            <a:picLocks noGrp="1" noChangeAspect="1"/>
          </p:cNvPicPr>
          <p:nvPr>
            <p:ph idx="1"/>
          </p:nvPr>
        </p:nvPicPr>
        <p:blipFill>
          <a:blip r:embed="rId5">
            <a:extLst>
              <a:ext uri="{28A0092B-C50C-407E-A947-70E740481C1C}">
                <a14:useLocalDpi xmlns:a14="http://schemas.microsoft.com/office/drawing/2010/main" val="0"/>
              </a:ext>
            </a:extLst>
          </a:blip>
          <a:srcRect t="18596" b="18596"/>
          <a:stretch>
            <a:fillRect/>
          </a:stretch>
        </p:blipFill>
        <p:spPr>
          <a:xfrm>
            <a:off x="549145" y="3390902"/>
            <a:ext cx="5334000" cy="2765778"/>
          </a:xfrm>
          <a:prstGeom prst="rect">
            <a:avLst/>
          </a:prstGeom>
          <a:ln>
            <a:noFill/>
          </a:ln>
          <a:effectLst>
            <a:outerShdw blurRad="292100" dist="139700" dir="2700000" algn="tl" rotWithShape="0">
              <a:srgbClr val="333333">
                <a:alpha val="65000"/>
              </a:srgbClr>
            </a:outerShdw>
          </a:effectLst>
        </p:spPr>
      </p:pic>
      <p:sp>
        <p:nvSpPr>
          <p:cNvPr id="6" name="TextBox 5"/>
          <p:cNvSpPr txBox="1"/>
          <p:nvPr/>
        </p:nvSpPr>
        <p:spPr>
          <a:xfrm>
            <a:off x="6261100" y="1866900"/>
            <a:ext cx="2779890" cy="3539430"/>
          </a:xfrm>
          <a:prstGeom prst="rect">
            <a:avLst/>
          </a:prstGeom>
          <a:noFill/>
        </p:spPr>
        <p:txBody>
          <a:bodyPr wrap="square" rtlCol="0">
            <a:spAutoFit/>
          </a:bodyPr>
          <a:lstStyle/>
          <a:p>
            <a:pPr algn="ctr"/>
            <a:r>
              <a:rPr lang="en-US" sz="1600" dirty="0">
                <a:solidFill>
                  <a:srgbClr val="000000"/>
                </a:solidFill>
              </a:rPr>
              <a:t>Adrian Perry, Andrew Hershey, Bob </a:t>
            </a:r>
            <a:r>
              <a:rPr lang="en-US" sz="1600" dirty="0" err="1">
                <a:solidFill>
                  <a:srgbClr val="000000"/>
                </a:solidFill>
              </a:rPr>
              <a:t>Nuti</a:t>
            </a:r>
            <a:r>
              <a:rPr lang="en-US" sz="1600" dirty="0">
                <a:solidFill>
                  <a:srgbClr val="000000"/>
                </a:solidFill>
              </a:rPr>
              <a:t>, Dan </a:t>
            </a:r>
            <a:r>
              <a:rPr lang="en-US" sz="1600" dirty="0" err="1">
                <a:solidFill>
                  <a:srgbClr val="000000"/>
                </a:solidFill>
              </a:rPr>
              <a:t>McBreen</a:t>
            </a:r>
            <a:r>
              <a:rPr lang="en-US" sz="1600" dirty="0">
                <a:solidFill>
                  <a:srgbClr val="000000"/>
                </a:solidFill>
              </a:rPr>
              <a:t>, </a:t>
            </a:r>
          </a:p>
          <a:p>
            <a:pPr algn="ctr"/>
            <a:r>
              <a:rPr lang="en-US" sz="1600" dirty="0">
                <a:solidFill>
                  <a:srgbClr val="000000"/>
                </a:solidFill>
              </a:rPr>
              <a:t>Danny Ansell,</a:t>
            </a:r>
          </a:p>
          <a:p>
            <a:pPr algn="ctr"/>
            <a:r>
              <a:rPr lang="en-US" sz="1600" dirty="0">
                <a:solidFill>
                  <a:srgbClr val="000000"/>
                </a:solidFill>
              </a:rPr>
              <a:t>Denise </a:t>
            </a:r>
            <a:r>
              <a:rPr lang="en-US" sz="1600" dirty="0" err="1">
                <a:solidFill>
                  <a:srgbClr val="000000"/>
                </a:solidFill>
              </a:rPr>
              <a:t>Koper</a:t>
            </a:r>
            <a:r>
              <a:rPr lang="en-US" sz="1600" dirty="0">
                <a:solidFill>
                  <a:srgbClr val="000000"/>
                </a:solidFill>
              </a:rPr>
              <a:t>, Eric </a:t>
            </a:r>
            <a:r>
              <a:rPr lang="en-US" sz="1600" dirty="0" err="1">
                <a:solidFill>
                  <a:srgbClr val="000000"/>
                </a:solidFill>
              </a:rPr>
              <a:t>Beller</a:t>
            </a:r>
            <a:r>
              <a:rPr lang="en-US" sz="1600" dirty="0">
                <a:solidFill>
                  <a:srgbClr val="000000"/>
                </a:solidFill>
              </a:rPr>
              <a:t>,</a:t>
            </a:r>
          </a:p>
          <a:p>
            <a:pPr algn="ctr"/>
            <a:r>
              <a:rPr lang="en-US" sz="1600" dirty="0">
                <a:solidFill>
                  <a:srgbClr val="000000"/>
                </a:solidFill>
              </a:rPr>
              <a:t>Erik Rodriguez, J. </a:t>
            </a:r>
            <a:r>
              <a:rPr lang="en-US" sz="1600" dirty="0" err="1">
                <a:solidFill>
                  <a:srgbClr val="000000"/>
                </a:solidFill>
              </a:rPr>
              <a:t>Prashanth</a:t>
            </a:r>
            <a:r>
              <a:rPr lang="en-US" sz="1600" dirty="0">
                <a:solidFill>
                  <a:srgbClr val="000000"/>
                </a:solidFill>
              </a:rPr>
              <a:t> Joseph, Jonathan </a:t>
            </a:r>
            <a:r>
              <a:rPr lang="en-US" sz="1600" dirty="0" err="1">
                <a:solidFill>
                  <a:srgbClr val="000000"/>
                </a:solidFill>
              </a:rPr>
              <a:t>Hunsucker</a:t>
            </a:r>
            <a:r>
              <a:rPr lang="en-US" sz="1600" dirty="0">
                <a:solidFill>
                  <a:srgbClr val="000000"/>
                </a:solidFill>
              </a:rPr>
              <a:t>, Marc Wilson, </a:t>
            </a:r>
            <a:r>
              <a:rPr lang="en-US" sz="1600" dirty="0" err="1">
                <a:solidFill>
                  <a:srgbClr val="000000"/>
                </a:solidFill>
              </a:rPr>
              <a:t>Marck</a:t>
            </a:r>
            <a:r>
              <a:rPr lang="en-US" sz="1600" dirty="0">
                <a:solidFill>
                  <a:srgbClr val="000000"/>
                </a:solidFill>
              </a:rPr>
              <a:t> Michel, </a:t>
            </a:r>
            <a:r>
              <a:rPr lang="en-US" sz="1600" dirty="0" err="1">
                <a:solidFill>
                  <a:srgbClr val="000000"/>
                </a:solidFill>
              </a:rPr>
              <a:t>Mikie</a:t>
            </a:r>
            <a:r>
              <a:rPr lang="en-US" sz="1600" dirty="0">
                <a:solidFill>
                  <a:srgbClr val="000000"/>
                </a:solidFill>
              </a:rPr>
              <a:t> George, </a:t>
            </a:r>
            <a:r>
              <a:rPr lang="en-US" sz="1600" dirty="0" err="1">
                <a:solidFill>
                  <a:srgbClr val="000000"/>
                </a:solidFill>
              </a:rPr>
              <a:t>Miwako</a:t>
            </a:r>
            <a:r>
              <a:rPr lang="en-US" sz="1600" dirty="0">
                <a:solidFill>
                  <a:srgbClr val="000000"/>
                </a:solidFill>
              </a:rPr>
              <a:t> </a:t>
            </a:r>
            <a:r>
              <a:rPr lang="en-US" sz="1600" dirty="0" err="1">
                <a:solidFill>
                  <a:srgbClr val="000000"/>
                </a:solidFill>
              </a:rPr>
              <a:t>Tajiri</a:t>
            </a:r>
            <a:r>
              <a:rPr lang="en-US" sz="1600" dirty="0">
                <a:solidFill>
                  <a:srgbClr val="000000"/>
                </a:solidFill>
              </a:rPr>
              <a:t>, Neal </a:t>
            </a:r>
            <a:r>
              <a:rPr lang="en-US" sz="1600" dirty="0" err="1">
                <a:solidFill>
                  <a:srgbClr val="000000"/>
                </a:solidFill>
              </a:rPr>
              <a:t>Poretsky</a:t>
            </a:r>
            <a:r>
              <a:rPr lang="en-US" sz="1600" dirty="0">
                <a:solidFill>
                  <a:srgbClr val="000000"/>
                </a:solidFill>
              </a:rPr>
              <a:t>, Ray </a:t>
            </a:r>
            <a:r>
              <a:rPr lang="en-US" sz="1600" dirty="0" err="1">
                <a:solidFill>
                  <a:srgbClr val="000000"/>
                </a:solidFill>
              </a:rPr>
              <a:t>Rippetoe</a:t>
            </a:r>
            <a:r>
              <a:rPr lang="en-US" sz="1600" dirty="0">
                <a:solidFill>
                  <a:srgbClr val="000000"/>
                </a:solidFill>
              </a:rPr>
              <a:t>, Scott Henry, Scott Kimbrough, Scott Smith, Sheri </a:t>
            </a:r>
            <a:r>
              <a:rPr lang="en-US" sz="1600" dirty="0" err="1">
                <a:solidFill>
                  <a:srgbClr val="000000"/>
                </a:solidFill>
              </a:rPr>
              <a:t>Carrol</a:t>
            </a:r>
            <a:r>
              <a:rPr lang="en-US" sz="1600" dirty="0">
                <a:solidFill>
                  <a:srgbClr val="000000"/>
                </a:solidFill>
              </a:rPr>
              <a:t>, Takashi </a:t>
            </a:r>
            <a:r>
              <a:rPr lang="en-US" sz="1600" dirty="0" err="1">
                <a:solidFill>
                  <a:srgbClr val="000000"/>
                </a:solidFill>
              </a:rPr>
              <a:t>Komatsubara</a:t>
            </a:r>
            <a:r>
              <a:rPr lang="en-US" sz="1600" dirty="0">
                <a:solidFill>
                  <a:srgbClr val="000000"/>
                </a:solidFill>
              </a:rPr>
              <a:t>, Tammy Perkins, Thomas </a:t>
            </a:r>
            <a:r>
              <a:rPr lang="en-US" sz="1600" dirty="0" err="1">
                <a:solidFill>
                  <a:srgbClr val="000000"/>
                </a:solidFill>
              </a:rPr>
              <a:t>MacIsaac</a:t>
            </a:r>
            <a:r>
              <a:rPr lang="en-US" sz="1600" dirty="0">
                <a:solidFill>
                  <a:srgbClr val="000000"/>
                </a:solidFill>
              </a:rPr>
              <a:t>, </a:t>
            </a:r>
            <a:r>
              <a:rPr lang="en-US" sz="1600" dirty="0" err="1">
                <a:solidFill>
                  <a:srgbClr val="000000"/>
                </a:solidFill>
              </a:rPr>
              <a:t>Tobais</a:t>
            </a:r>
            <a:r>
              <a:rPr lang="en-US" sz="1600" dirty="0">
                <a:solidFill>
                  <a:srgbClr val="000000"/>
                </a:solidFill>
              </a:rPr>
              <a:t> </a:t>
            </a:r>
            <a:r>
              <a:rPr lang="en-US" sz="1600" dirty="0" err="1">
                <a:solidFill>
                  <a:srgbClr val="000000"/>
                </a:solidFill>
              </a:rPr>
              <a:t>Ahlin</a:t>
            </a:r>
            <a:endParaRPr lang="en-US" sz="1600" dirty="0">
              <a:solidFill>
                <a:srgbClr val="000000"/>
              </a:solidFill>
            </a:endParaRPr>
          </a:p>
        </p:txBody>
      </p:sp>
    </p:spTree>
    <p:extLst>
      <p:ext uri="{BB962C8B-B14F-4D97-AF65-F5344CB8AC3E}">
        <p14:creationId xmlns:p14="http://schemas.microsoft.com/office/powerpoint/2010/main" val="924858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0875" y="1206500"/>
            <a:ext cx="8229600" cy="211138"/>
          </a:xfrm>
        </p:spPr>
        <p:txBody>
          <a:bodyPr>
            <a:normAutofit fontScale="90000"/>
          </a:bodyPr>
          <a:lstStyle/>
          <a:p>
            <a:br>
              <a:rPr lang="en-US" dirty="0"/>
            </a:br>
            <a:br>
              <a:rPr lang="en-US" dirty="0"/>
            </a:br>
            <a:r>
              <a:rPr lang="en-US" b="1" dirty="0"/>
              <a:t>How can we Splunk Value from Stories that didn’t make it? </a:t>
            </a:r>
            <a:br>
              <a:rPr lang="en-US" b="1" dirty="0"/>
            </a:br>
            <a:r>
              <a:rPr lang="en-US" b="1" dirty="0"/>
              <a:t>Value Snapshots!</a:t>
            </a:r>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14</a:t>
            </a:fld>
            <a:endParaRPr lang="en-US" dirty="0"/>
          </a:p>
        </p:txBody>
      </p:sp>
      <p:sp>
        <p:nvSpPr>
          <p:cNvPr id="5" name="TextBox 4"/>
          <p:cNvSpPr txBox="1"/>
          <p:nvPr/>
        </p:nvSpPr>
        <p:spPr>
          <a:xfrm>
            <a:off x="863600" y="3225800"/>
            <a:ext cx="6858000" cy="1477328"/>
          </a:xfrm>
          <a:prstGeom prst="rect">
            <a:avLst/>
          </a:prstGeom>
          <a:noFill/>
        </p:spPr>
        <p:txBody>
          <a:bodyPr wrap="square" rtlCol="0">
            <a:spAutoFit/>
          </a:bodyPr>
          <a:lstStyle/>
          <a:p>
            <a:r>
              <a:rPr lang="en-US" dirty="0"/>
              <a:t>Sometimes, for various reasons, a story doesn’t have enough details or is too sensitive to publish, or sales asks that we hold it for a while. Here are some slides created to capture and share this information in useable ways.  I have shared them with Ben Harris, who thinks he may be able to use them in enablement. </a:t>
            </a:r>
          </a:p>
        </p:txBody>
      </p:sp>
      <p:pic>
        <p:nvPicPr>
          <p:cNvPr id="8" name="Picture 7"/>
          <p:cNvPicPr>
            <a:picLocks noChangeAspect="1"/>
          </p:cNvPicPr>
          <p:nvPr/>
        </p:nvPicPr>
        <p:blipFill>
          <a:blip r:embed="rId2"/>
          <a:stretch>
            <a:fillRect/>
          </a:stretch>
        </p:blipFill>
        <p:spPr>
          <a:xfrm>
            <a:off x="6896100" y="5350584"/>
            <a:ext cx="2133600" cy="1352901"/>
          </a:xfrm>
          <a:prstGeom prst="rect">
            <a:avLst/>
          </a:prstGeom>
        </p:spPr>
      </p:pic>
    </p:spTree>
    <p:extLst>
      <p:ext uri="{BB962C8B-B14F-4D97-AF65-F5344CB8AC3E}">
        <p14:creationId xmlns:p14="http://schemas.microsoft.com/office/powerpoint/2010/main" val="18779415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406400" y="1416171"/>
            <a:ext cx="2628900" cy="3615267"/>
          </a:xfrm>
          <a:prstGeom prst="rect">
            <a:avLst/>
          </a:prstGeom>
        </p:spPr>
        <p:txBody>
          <a:bodyPr/>
          <a:lstStyle/>
          <a:p>
            <a:pPr marL="0" indent="0">
              <a:buNone/>
            </a:pPr>
            <a:r>
              <a:rPr lang="en-US" sz="1800" b="1" dirty="0"/>
              <a:t>What if your own resellers get the customer before you do?</a:t>
            </a:r>
          </a:p>
          <a:p>
            <a:pPr>
              <a:buFont typeface="Arial"/>
              <a:buChar char="•"/>
            </a:pPr>
            <a:r>
              <a:rPr lang="en-US" sz="1200" dirty="0"/>
              <a:t>Potential customers were coming directly to the insurance company’s site. But it was down—50% of the time! </a:t>
            </a:r>
          </a:p>
          <a:p>
            <a:pPr>
              <a:buFont typeface="Arial"/>
              <a:buChar char="•"/>
            </a:pPr>
            <a:r>
              <a:rPr lang="en-US" sz="1200" dirty="0"/>
              <a:t>Customers already interested in this Insurance Company would leave this site, go to an aggregator and buy the insurance from there, forcing the company to pay commission on a customer they had already sold! </a:t>
            </a:r>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15</a:t>
            </a:fld>
            <a:endParaRPr lang="en-US" dirty="0"/>
          </a:p>
        </p:txBody>
      </p:sp>
      <p:pic>
        <p:nvPicPr>
          <p:cNvPr id="9" name="Picture 8"/>
          <p:cNvPicPr>
            <a:picLocks noChangeAspect="1"/>
          </p:cNvPicPr>
          <p:nvPr/>
        </p:nvPicPr>
        <p:blipFill>
          <a:blip r:embed="rId2"/>
          <a:stretch>
            <a:fillRect/>
          </a:stretch>
        </p:blipFill>
        <p:spPr>
          <a:xfrm>
            <a:off x="7010400" y="0"/>
            <a:ext cx="2133600" cy="1352901"/>
          </a:xfrm>
          <a:prstGeom prst="rect">
            <a:avLst/>
          </a:prstGeom>
        </p:spPr>
      </p:pic>
      <p:sp>
        <p:nvSpPr>
          <p:cNvPr id="10" name="Title 9"/>
          <p:cNvSpPr>
            <a:spLocks noGrp="1"/>
          </p:cNvSpPr>
          <p:nvPr>
            <p:ph type="title"/>
          </p:nvPr>
        </p:nvSpPr>
        <p:spPr>
          <a:xfrm>
            <a:off x="0" y="12700"/>
            <a:ext cx="7010400" cy="1143000"/>
          </a:xfrm>
        </p:spPr>
        <p:txBody>
          <a:bodyPr/>
          <a:lstStyle/>
          <a:p>
            <a:r>
              <a:rPr lang="en-US" dirty="0">
                <a:latin typeface="Abadi MT Condensed Extra Bold"/>
                <a:cs typeface="Abadi MT Condensed Extra Bold"/>
              </a:rPr>
              <a:t>*EMEA Insurance Company</a:t>
            </a:r>
            <a:br>
              <a:rPr lang="en-US" dirty="0">
                <a:latin typeface="Abadi MT Condensed Extra Bold"/>
                <a:cs typeface="Abadi MT Condensed Extra Bold"/>
              </a:rPr>
            </a:br>
            <a:r>
              <a:rPr lang="en-US" sz="2400" dirty="0">
                <a:latin typeface="Abadi MT Condensed Extra Bold"/>
                <a:cs typeface="Abadi MT Condensed Extra Bold"/>
              </a:rPr>
              <a:t>Racing the Rate Raiders . . . Strategic Value</a:t>
            </a:r>
          </a:p>
        </p:txBody>
      </p:sp>
      <p:sp>
        <p:nvSpPr>
          <p:cNvPr id="13" name="TextBox 12"/>
          <p:cNvSpPr txBox="1"/>
          <p:nvPr/>
        </p:nvSpPr>
        <p:spPr>
          <a:xfrm>
            <a:off x="570748" y="5326652"/>
            <a:ext cx="1048502" cy="844429"/>
          </a:xfrm>
          <a:prstGeom prst="ellipse">
            <a:avLst/>
          </a:prstGeom>
          <a:solidFill>
            <a:srgbClr val="007FA9"/>
          </a:solidFill>
          <a:ln>
            <a:noFill/>
          </a:ln>
          <a:effectLst/>
          <a:scene3d>
            <a:camera prst="orthographicFront">
              <a:rot lat="0" lon="0" rev="0"/>
            </a:camera>
            <a:lightRig rig="contrasting" dir="t">
              <a:rot lat="0" lon="0" rev="7800000"/>
            </a:lightRig>
          </a:scene3d>
          <a:sp3d>
            <a:bevelT w="139700" h="139700"/>
          </a:sp3d>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wrap="square" lIns="0" tIns="0" rIns="0" bIns="0" rtlCol="0" anchor="ctr" anchorCtr="0">
            <a:noAutofit/>
          </a:bodyPr>
          <a:lstStyle>
            <a:defPPr>
              <a:defRPr lang="en-US"/>
            </a:defPPr>
            <a:lvl1pPr algn="ctr"/>
          </a:lstStyle>
          <a:p>
            <a:r>
              <a:rPr lang="en-US" sz="1400" b="1" dirty="0"/>
              <a:t>Web Analytics</a:t>
            </a:r>
          </a:p>
        </p:txBody>
      </p:sp>
      <p:cxnSp>
        <p:nvCxnSpPr>
          <p:cNvPr id="5" name="Straight Arrow Connector 4"/>
          <p:cNvCxnSpPr/>
          <p:nvPr/>
        </p:nvCxnSpPr>
        <p:spPr>
          <a:xfrm>
            <a:off x="3256757" y="2405927"/>
            <a:ext cx="1639887" cy="0"/>
          </a:xfrm>
          <a:prstGeom prst="straightConnector1">
            <a:avLst/>
          </a:prstGeom>
          <a:ln>
            <a:tailEnd type="arrow"/>
          </a:ln>
        </p:spPr>
        <p:style>
          <a:lnRef idx="3">
            <a:schemeClr val="accent5"/>
          </a:lnRef>
          <a:fillRef idx="0">
            <a:schemeClr val="accent5"/>
          </a:fillRef>
          <a:effectRef idx="2">
            <a:schemeClr val="accent5"/>
          </a:effectRef>
          <a:fontRef idx="minor">
            <a:schemeClr val="tx1"/>
          </a:fontRef>
        </p:style>
      </p:cxnSp>
      <p:sp>
        <p:nvSpPr>
          <p:cNvPr id="6" name="TextBox 5"/>
          <p:cNvSpPr txBox="1"/>
          <p:nvPr/>
        </p:nvSpPr>
        <p:spPr>
          <a:xfrm>
            <a:off x="3195582" y="2574821"/>
            <a:ext cx="1802711" cy="359705"/>
          </a:xfrm>
          <a:prstGeom prst="rect">
            <a:avLst/>
          </a:prstGeom>
        </p:spPr>
        <p:txBody>
          <a:bodyPr wrap="square" lIns="51426" tIns="25713" rIns="51426" bIns="25713" rtlCol="0">
            <a:spAutoFit/>
          </a:bodyPr>
          <a:lstStyle/>
          <a:p>
            <a:r>
              <a:rPr lang="en-US" sz="2000" b="1" dirty="0">
                <a:solidFill>
                  <a:schemeClr val="accent2">
                    <a:lumMod val="50000"/>
                  </a:schemeClr>
                </a:solidFill>
              </a:rPr>
              <a:t>Enter Splunk !</a:t>
            </a:r>
          </a:p>
        </p:txBody>
      </p:sp>
      <p:sp>
        <p:nvSpPr>
          <p:cNvPr id="11" name="Content Placeholder 2"/>
          <p:cNvSpPr txBox="1">
            <a:spLocks/>
          </p:cNvSpPr>
          <p:nvPr/>
        </p:nvSpPr>
        <p:spPr>
          <a:xfrm>
            <a:off x="5378450" y="1932640"/>
            <a:ext cx="3429000" cy="1928161"/>
          </a:xfrm>
          <a:prstGeom prst="rect">
            <a:avLst/>
          </a:prstGeom>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3"/>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800" b="1" dirty="0"/>
              <a:t>Splunk Insights:</a:t>
            </a:r>
          </a:p>
          <a:p>
            <a:pPr>
              <a:buFont typeface="Arial"/>
              <a:buChar char="•"/>
            </a:pPr>
            <a:r>
              <a:rPr lang="en-US" sz="1200" dirty="0"/>
              <a:t>Uptime improved by 100% </a:t>
            </a:r>
          </a:p>
          <a:p>
            <a:pPr>
              <a:buFont typeface="Arial"/>
              <a:buChar char="•"/>
            </a:pPr>
            <a:r>
              <a:rPr lang="en-US" sz="1200" dirty="0"/>
              <a:t>Site Performance enhanced Conversion Rate </a:t>
            </a:r>
          </a:p>
          <a:p>
            <a:pPr>
              <a:buFont typeface="Arial"/>
              <a:buChar char="•"/>
            </a:pPr>
            <a:endParaRPr lang="en-US" sz="1200" dirty="0"/>
          </a:p>
          <a:p>
            <a:pPr marL="0" indent="0">
              <a:buNone/>
            </a:pPr>
            <a:endParaRPr lang="en-US" sz="1600" dirty="0"/>
          </a:p>
          <a:p>
            <a:pPr>
              <a:buFont typeface="Arial"/>
              <a:buChar char="•"/>
            </a:pPr>
            <a:endParaRPr lang="en-US" sz="1600" dirty="0"/>
          </a:p>
        </p:txBody>
      </p:sp>
      <p:sp>
        <p:nvSpPr>
          <p:cNvPr id="14" name="Content Placeholder 2"/>
          <p:cNvSpPr txBox="1">
            <a:spLocks/>
          </p:cNvSpPr>
          <p:nvPr/>
        </p:nvSpPr>
        <p:spPr>
          <a:xfrm>
            <a:off x="3397250" y="4725519"/>
            <a:ext cx="5143500" cy="1202267"/>
          </a:xfrm>
          <a:prstGeom prst="rect">
            <a:avLst/>
          </a:prstGeom>
          <a:ln>
            <a:noFill/>
          </a:ln>
          <a:effectLst>
            <a:outerShdw blurRad="50800" dist="38100" dir="2700000" algn="tl" rotWithShape="0">
              <a:schemeClr val="accent5">
                <a:alpha val="43000"/>
              </a:schemeClr>
            </a:outerShdw>
          </a:effectLst>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3"/>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400" b="1" dirty="0"/>
              <a:t>Monetary Value: Higher Margin per policy sold</a:t>
            </a:r>
          </a:p>
          <a:p>
            <a:pPr marL="0" indent="0">
              <a:buFontTx/>
              <a:buNone/>
            </a:pPr>
            <a:r>
              <a:rPr lang="en-US" sz="1400" b="1" dirty="0"/>
              <a:t>Strategic Value: Direct customers are more loyal, and margins are far higher</a:t>
            </a:r>
          </a:p>
        </p:txBody>
      </p:sp>
    </p:spTree>
    <p:extLst>
      <p:ext uri="{BB962C8B-B14F-4D97-AF65-F5344CB8AC3E}">
        <p14:creationId xmlns:p14="http://schemas.microsoft.com/office/powerpoint/2010/main" val="19137392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241300" y="1416171"/>
            <a:ext cx="2850356" cy="4781429"/>
          </a:xfrm>
          <a:prstGeom prst="rect">
            <a:avLst/>
          </a:prstGeom>
        </p:spPr>
        <p:txBody>
          <a:bodyPr/>
          <a:lstStyle/>
          <a:p>
            <a:pPr marL="0" indent="0">
              <a:buNone/>
            </a:pPr>
            <a:r>
              <a:rPr lang="en-US" sz="1800" b="1" dirty="0"/>
              <a:t>“How did we forget </a:t>
            </a:r>
            <a:r>
              <a:rPr lang="en-US" sz="1800" b="1" i="1" dirty="0"/>
              <a:t>that</a:t>
            </a:r>
            <a:r>
              <a:rPr lang="en-US" sz="1800" b="1" dirty="0"/>
              <a:t>?”</a:t>
            </a:r>
          </a:p>
          <a:p>
            <a:pPr marL="0" indent="0">
              <a:buNone/>
            </a:pPr>
            <a:r>
              <a:rPr lang="en-US" sz="1200" dirty="0"/>
              <a:t>Business asked the bank’s development team to create a mobile banking app in 7 months—an app that IT estimated “should” take 2 years. </a:t>
            </a:r>
          </a:p>
          <a:p>
            <a:pPr marL="0" indent="0">
              <a:buNone/>
            </a:pPr>
            <a:r>
              <a:rPr lang="en-US" sz="1200" dirty="0"/>
              <a:t>In the rush to create the app they discarded their normal processes:</a:t>
            </a:r>
          </a:p>
          <a:p>
            <a:pPr>
              <a:buFont typeface="Arial"/>
              <a:buChar char="•"/>
            </a:pPr>
            <a:endParaRPr lang="en-US" sz="1200" dirty="0"/>
          </a:p>
          <a:p>
            <a:pPr lvl="1"/>
            <a:r>
              <a:rPr lang="en-US" sz="1200" dirty="0"/>
              <a:t>Two weeks before launch date, the team realized that a critical component was missing: security monitoring</a:t>
            </a:r>
          </a:p>
          <a:p>
            <a:pPr lvl="1"/>
            <a:endParaRPr lang="en-US" sz="1400" dirty="0"/>
          </a:p>
          <a:p>
            <a:pPr lvl="1"/>
            <a:r>
              <a:rPr lang="en-US" sz="1200" dirty="0"/>
              <a:t>External regulators—and internal risk management--threatened to halt the highly advertised launch</a:t>
            </a:r>
          </a:p>
          <a:p>
            <a:pPr lvl="1"/>
            <a:endParaRPr lang="en-US" sz="1400" dirty="0"/>
          </a:p>
          <a:p>
            <a:pPr>
              <a:buFont typeface="Arial"/>
              <a:buChar char="•"/>
            </a:pPr>
            <a:endParaRPr lang="en-US" sz="1600" dirty="0"/>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16</a:t>
            </a:fld>
            <a:endParaRPr lang="en-US" dirty="0"/>
          </a:p>
        </p:txBody>
      </p:sp>
      <p:pic>
        <p:nvPicPr>
          <p:cNvPr id="9" name="Picture 8"/>
          <p:cNvPicPr>
            <a:picLocks noChangeAspect="1"/>
          </p:cNvPicPr>
          <p:nvPr/>
        </p:nvPicPr>
        <p:blipFill>
          <a:blip r:embed="rId2"/>
          <a:stretch>
            <a:fillRect/>
          </a:stretch>
        </p:blipFill>
        <p:spPr>
          <a:xfrm>
            <a:off x="7010400" y="0"/>
            <a:ext cx="2133600" cy="1352901"/>
          </a:xfrm>
          <a:prstGeom prst="rect">
            <a:avLst/>
          </a:prstGeom>
        </p:spPr>
      </p:pic>
      <p:sp>
        <p:nvSpPr>
          <p:cNvPr id="10" name="Title 9"/>
          <p:cNvSpPr>
            <a:spLocks noGrp="1"/>
          </p:cNvSpPr>
          <p:nvPr>
            <p:ph type="title"/>
          </p:nvPr>
        </p:nvSpPr>
        <p:spPr>
          <a:xfrm>
            <a:off x="0" y="12700"/>
            <a:ext cx="7010400" cy="1143000"/>
          </a:xfrm>
        </p:spPr>
        <p:txBody>
          <a:bodyPr/>
          <a:lstStyle/>
          <a:p>
            <a:r>
              <a:rPr lang="en-US" sz="2400" dirty="0">
                <a:latin typeface="Abadi MT Condensed Extra Bold"/>
                <a:cs typeface="Abadi MT Condensed Extra Bold"/>
              </a:rPr>
              <a:t>*EMEA Bank $Strategic </a:t>
            </a:r>
            <a:br>
              <a:rPr lang="en-US" sz="2400" dirty="0">
                <a:latin typeface="Abadi MT Condensed Extra Bold"/>
                <a:cs typeface="Abadi MT Condensed Extra Bold"/>
              </a:rPr>
            </a:br>
            <a:r>
              <a:rPr lang="en-US" sz="2400" dirty="0">
                <a:latin typeface="Abadi MT Condensed Extra Bold"/>
                <a:cs typeface="Abadi MT Condensed Extra Bold"/>
              </a:rPr>
              <a:t>   </a:t>
            </a:r>
            <a:r>
              <a:rPr lang="en-US" dirty="0">
                <a:latin typeface="Abadi MT Condensed Extra Bold"/>
                <a:cs typeface="Abadi MT Condensed Extra Bold"/>
              </a:rPr>
              <a:t>“Splunk saved our assets!”</a:t>
            </a:r>
          </a:p>
        </p:txBody>
      </p:sp>
      <p:sp>
        <p:nvSpPr>
          <p:cNvPr id="13" name="TextBox 12"/>
          <p:cNvSpPr txBox="1"/>
          <p:nvPr/>
        </p:nvSpPr>
        <p:spPr>
          <a:xfrm>
            <a:off x="8267700" y="2627979"/>
            <a:ext cx="762752" cy="640155"/>
          </a:xfrm>
          <a:prstGeom prst="ellipse">
            <a:avLst/>
          </a:prstGeom>
          <a:solidFill>
            <a:srgbClr val="007FA9"/>
          </a:solidFill>
          <a:ln>
            <a:noFill/>
          </a:ln>
          <a:effectLst/>
          <a:scene3d>
            <a:camera prst="orthographicFront">
              <a:rot lat="0" lon="0" rev="0"/>
            </a:camera>
            <a:lightRig rig="contrasting" dir="t">
              <a:rot lat="0" lon="0" rev="7800000"/>
            </a:lightRig>
          </a:scene3d>
          <a:sp3d>
            <a:bevelT w="139700" h="139700"/>
          </a:sp3d>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wrap="square" lIns="0" tIns="0" rIns="0" bIns="0" rtlCol="0" anchor="ctr" anchorCtr="0">
            <a:noAutofit/>
          </a:bodyPr>
          <a:lstStyle>
            <a:defPPr>
              <a:defRPr lang="en-US"/>
            </a:defPPr>
            <a:lvl1pPr algn="ctr"/>
          </a:lstStyle>
          <a:p>
            <a:r>
              <a:rPr lang="en-US" sz="1000" b="1" dirty="0"/>
              <a:t>Security</a:t>
            </a:r>
          </a:p>
        </p:txBody>
      </p:sp>
      <p:cxnSp>
        <p:nvCxnSpPr>
          <p:cNvPr id="5" name="Straight Arrow Connector 4"/>
          <p:cNvCxnSpPr/>
          <p:nvPr/>
        </p:nvCxnSpPr>
        <p:spPr>
          <a:xfrm>
            <a:off x="3256757" y="2405927"/>
            <a:ext cx="1639887" cy="0"/>
          </a:xfrm>
          <a:prstGeom prst="straightConnector1">
            <a:avLst/>
          </a:prstGeom>
          <a:ln>
            <a:tailEnd type="arrow"/>
          </a:ln>
        </p:spPr>
        <p:style>
          <a:lnRef idx="3">
            <a:schemeClr val="accent5"/>
          </a:lnRef>
          <a:fillRef idx="0">
            <a:schemeClr val="accent5"/>
          </a:fillRef>
          <a:effectRef idx="2">
            <a:schemeClr val="accent5"/>
          </a:effectRef>
          <a:fontRef idx="minor">
            <a:schemeClr val="tx1"/>
          </a:fontRef>
        </p:style>
      </p:cxnSp>
      <p:sp>
        <p:nvSpPr>
          <p:cNvPr id="6" name="TextBox 5"/>
          <p:cNvSpPr txBox="1"/>
          <p:nvPr/>
        </p:nvSpPr>
        <p:spPr>
          <a:xfrm>
            <a:off x="3195582" y="2574821"/>
            <a:ext cx="1802711" cy="359705"/>
          </a:xfrm>
          <a:prstGeom prst="rect">
            <a:avLst/>
          </a:prstGeom>
        </p:spPr>
        <p:txBody>
          <a:bodyPr wrap="square" lIns="51426" tIns="25713" rIns="51426" bIns="25713" rtlCol="0">
            <a:spAutoFit/>
          </a:bodyPr>
          <a:lstStyle/>
          <a:p>
            <a:r>
              <a:rPr lang="en-US" sz="2000" b="1" dirty="0">
                <a:solidFill>
                  <a:schemeClr val="accent2">
                    <a:lumMod val="50000"/>
                  </a:schemeClr>
                </a:solidFill>
              </a:rPr>
              <a:t>Enter Splunk !</a:t>
            </a:r>
          </a:p>
        </p:txBody>
      </p:sp>
      <p:sp>
        <p:nvSpPr>
          <p:cNvPr id="11" name="Content Placeholder 2"/>
          <p:cNvSpPr txBox="1">
            <a:spLocks/>
          </p:cNvSpPr>
          <p:nvPr/>
        </p:nvSpPr>
        <p:spPr>
          <a:xfrm>
            <a:off x="4998292" y="1416171"/>
            <a:ext cx="3136058" cy="2461564"/>
          </a:xfrm>
          <a:prstGeom prst="rect">
            <a:avLst/>
          </a:prstGeom>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3"/>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800" b="1" dirty="0"/>
              <a:t>Splunk Platform to the rescue: </a:t>
            </a:r>
          </a:p>
          <a:p>
            <a:pPr>
              <a:buFont typeface="Arial"/>
              <a:buChar char="•"/>
            </a:pPr>
            <a:r>
              <a:rPr lang="en-US" sz="1400" dirty="0"/>
              <a:t>Leveraging their existing Splunk deployment, bank security experts added quality security &amp; compliance monitoring to the app in 2 weeks –in time to make the original launch date! </a:t>
            </a:r>
          </a:p>
          <a:p>
            <a:pPr>
              <a:buFont typeface="Arial"/>
              <a:buChar char="•"/>
            </a:pPr>
            <a:endParaRPr lang="en-US" sz="1600" dirty="0"/>
          </a:p>
        </p:txBody>
      </p:sp>
      <p:sp>
        <p:nvSpPr>
          <p:cNvPr id="14" name="Content Placeholder 2"/>
          <p:cNvSpPr txBox="1">
            <a:spLocks/>
          </p:cNvSpPr>
          <p:nvPr/>
        </p:nvSpPr>
        <p:spPr>
          <a:xfrm>
            <a:off x="4025900" y="3674536"/>
            <a:ext cx="4914900" cy="2370664"/>
          </a:xfrm>
          <a:prstGeom prst="rect">
            <a:avLst/>
          </a:prstGeom>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3"/>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800" b="1" dirty="0"/>
              <a:t>Significant Strategic Value:</a:t>
            </a:r>
          </a:p>
          <a:p>
            <a:pPr>
              <a:buFont typeface="Arial"/>
              <a:buChar char="•"/>
            </a:pPr>
            <a:r>
              <a:rPr lang="en-US" sz="1400" b="1" dirty="0"/>
              <a:t>The bank met the highly-publicized launch date, allowing them to capture the earliest mobile adopters in their region and preserve their reputation. </a:t>
            </a:r>
          </a:p>
          <a:p>
            <a:pPr>
              <a:buFont typeface="Arial"/>
              <a:buChar char="•"/>
            </a:pPr>
            <a:r>
              <a:rPr lang="en-US" sz="1400" b="1" dirty="0"/>
              <a:t>Unprecedented partnership formed between Business &amp; IT.</a:t>
            </a:r>
          </a:p>
          <a:p>
            <a:pPr>
              <a:buFont typeface="Arial"/>
              <a:buChar char="•"/>
            </a:pPr>
            <a:r>
              <a:rPr lang="en-US" sz="1400" b="1" dirty="0"/>
              <a:t>Since Splunk software is integral to the app, it brings multiple dividends in security, monitoring, and analytics.</a:t>
            </a:r>
          </a:p>
          <a:p>
            <a:pPr marL="0" indent="0">
              <a:buNone/>
            </a:pPr>
            <a:endParaRPr lang="en-US" sz="1800" b="1" dirty="0"/>
          </a:p>
        </p:txBody>
      </p:sp>
      <p:sp>
        <p:nvSpPr>
          <p:cNvPr id="12" name="TextBox 11"/>
          <p:cNvSpPr txBox="1"/>
          <p:nvPr/>
        </p:nvSpPr>
        <p:spPr>
          <a:xfrm>
            <a:off x="8197850" y="1591735"/>
            <a:ext cx="838952" cy="814192"/>
          </a:xfrm>
          <a:prstGeom prst="ellipse">
            <a:avLst/>
          </a:prstGeom>
          <a:solidFill>
            <a:srgbClr val="007FA9"/>
          </a:solidFill>
          <a:ln>
            <a:noFill/>
          </a:ln>
          <a:effectLst/>
          <a:scene3d>
            <a:camera prst="orthographicFront">
              <a:rot lat="0" lon="0" rev="0"/>
            </a:camera>
            <a:lightRig rig="contrasting" dir="t">
              <a:rot lat="0" lon="0" rev="7800000"/>
            </a:lightRig>
          </a:scene3d>
          <a:sp3d>
            <a:bevelT w="139700" h="139700"/>
          </a:sp3d>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wrap="square" lIns="0" tIns="0" rIns="0" bIns="0" rtlCol="0" anchor="ctr" anchorCtr="0">
            <a:noAutofit/>
          </a:bodyPr>
          <a:lstStyle>
            <a:defPPr>
              <a:defRPr lang="en-US"/>
            </a:defPPr>
            <a:lvl1pPr algn="ctr"/>
          </a:lstStyle>
          <a:p>
            <a:r>
              <a:rPr lang="en-US" sz="800" b="1" dirty="0"/>
              <a:t>Business Analytics</a:t>
            </a:r>
          </a:p>
        </p:txBody>
      </p:sp>
    </p:spTree>
    <p:extLst>
      <p:ext uri="{BB962C8B-B14F-4D97-AF65-F5344CB8AC3E}">
        <p14:creationId xmlns:p14="http://schemas.microsoft.com/office/powerpoint/2010/main" val="16656019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241300" y="1155701"/>
            <a:ext cx="2850356" cy="1954423"/>
          </a:xfrm>
          <a:prstGeom prst="rect">
            <a:avLst/>
          </a:prstGeom>
        </p:spPr>
        <p:txBody>
          <a:bodyPr/>
          <a:lstStyle/>
          <a:p>
            <a:pPr marL="0" indent="0">
              <a:buNone/>
            </a:pPr>
            <a:r>
              <a:rPr lang="en-US" sz="1800" b="1" dirty="0"/>
              <a:t>2 months of lost orders</a:t>
            </a:r>
          </a:p>
          <a:p>
            <a:pPr>
              <a:buFont typeface="Arial"/>
              <a:buChar char="•"/>
            </a:pPr>
            <a:r>
              <a:rPr lang="en-US" sz="1200" dirty="0"/>
              <a:t>Browser was dropping buyers </a:t>
            </a:r>
          </a:p>
          <a:p>
            <a:pPr>
              <a:buFont typeface="Arial"/>
              <a:buChar char="•"/>
            </a:pPr>
            <a:r>
              <a:rPr lang="en-US" sz="1200" dirty="0"/>
              <a:t>No idea why</a:t>
            </a:r>
          </a:p>
          <a:p>
            <a:pPr>
              <a:buFont typeface="Arial"/>
              <a:buChar char="•"/>
            </a:pPr>
            <a:r>
              <a:rPr lang="en-US" sz="1200" dirty="0"/>
              <a:t>$2M lost as buyers left for competitors</a:t>
            </a:r>
            <a:endParaRPr lang="en-US" sz="1400" dirty="0"/>
          </a:p>
          <a:p>
            <a:pPr lvl="1">
              <a:buFont typeface="Arial"/>
              <a:buChar char="•"/>
            </a:pPr>
            <a:endParaRPr lang="en-US" sz="900" dirty="0"/>
          </a:p>
          <a:p>
            <a:pPr>
              <a:buFont typeface="Arial"/>
              <a:buChar char="•"/>
            </a:pPr>
            <a:endParaRPr lang="en-US" sz="1600" dirty="0"/>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17</a:t>
            </a:fld>
            <a:endParaRPr lang="en-US" dirty="0"/>
          </a:p>
        </p:txBody>
      </p:sp>
      <p:pic>
        <p:nvPicPr>
          <p:cNvPr id="9" name="Picture 8"/>
          <p:cNvPicPr>
            <a:picLocks noChangeAspect="1"/>
          </p:cNvPicPr>
          <p:nvPr/>
        </p:nvPicPr>
        <p:blipFill>
          <a:blip r:embed="rId2"/>
          <a:stretch>
            <a:fillRect/>
          </a:stretch>
        </p:blipFill>
        <p:spPr>
          <a:xfrm>
            <a:off x="7010400" y="0"/>
            <a:ext cx="2133600" cy="1352901"/>
          </a:xfrm>
          <a:prstGeom prst="rect">
            <a:avLst/>
          </a:prstGeom>
        </p:spPr>
      </p:pic>
      <p:sp>
        <p:nvSpPr>
          <p:cNvPr id="10" name="Title 9"/>
          <p:cNvSpPr>
            <a:spLocks noGrp="1"/>
          </p:cNvSpPr>
          <p:nvPr>
            <p:ph type="title"/>
          </p:nvPr>
        </p:nvSpPr>
        <p:spPr>
          <a:xfrm>
            <a:off x="0" y="12700"/>
            <a:ext cx="7010400" cy="1143000"/>
          </a:xfrm>
        </p:spPr>
        <p:txBody>
          <a:bodyPr/>
          <a:lstStyle/>
          <a:p>
            <a:r>
              <a:rPr lang="en-US" sz="2400" dirty="0">
                <a:latin typeface="Abadi MT Condensed Extra Bold"/>
                <a:cs typeface="Abadi MT Condensed Extra Bold"/>
              </a:rPr>
              <a:t>Retail . . $2M     </a:t>
            </a:r>
            <a:br>
              <a:rPr lang="en-US" sz="2400" dirty="0">
                <a:latin typeface="Abadi MT Condensed Extra Bold"/>
                <a:cs typeface="Abadi MT Condensed Extra Bold"/>
              </a:rPr>
            </a:br>
            <a:r>
              <a:rPr lang="en-US" sz="2400" dirty="0">
                <a:latin typeface="Abadi MT Condensed Extra Bold"/>
                <a:cs typeface="Abadi MT Condensed Extra Bold"/>
              </a:rPr>
              <a:t>“Splunk stopped weeks of lost orders--in 7 days”</a:t>
            </a:r>
          </a:p>
        </p:txBody>
      </p:sp>
      <p:sp>
        <p:nvSpPr>
          <p:cNvPr id="13" name="TextBox 12"/>
          <p:cNvSpPr txBox="1"/>
          <p:nvPr/>
        </p:nvSpPr>
        <p:spPr>
          <a:xfrm>
            <a:off x="8267700" y="2627979"/>
            <a:ext cx="762752" cy="640155"/>
          </a:xfrm>
          <a:prstGeom prst="ellipse">
            <a:avLst/>
          </a:prstGeom>
          <a:solidFill>
            <a:srgbClr val="007FA9"/>
          </a:solidFill>
          <a:ln>
            <a:noFill/>
          </a:ln>
          <a:effectLst/>
          <a:scene3d>
            <a:camera prst="orthographicFront">
              <a:rot lat="0" lon="0" rev="0"/>
            </a:camera>
            <a:lightRig rig="contrasting" dir="t">
              <a:rot lat="0" lon="0" rev="7800000"/>
            </a:lightRig>
          </a:scene3d>
          <a:sp3d>
            <a:bevelT w="139700" h="139700"/>
          </a:sp3d>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wrap="square" lIns="0" tIns="0" rIns="0" bIns="0" rtlCol="0" anchor="ctr" anchorCtr="0">
            <a:noAutofit/>
          </a:bodyPr>
          <a:lstStyle>
            <a:defPPr>
              <a:defRPr lang="en-US"/>
            </a:defPPr>
            <a:lvl1pPr algn="ctr"/>
          </a:lstStyle>
          <a:p>
            <a:r>
              <a:rPr lang="en-US" sz="1000" b="1" dirty="0"/>
              <a:t>Web Analytics</a:t>
            </a:r>
          </a:p>
        </p:txBody>
      </p:sp>
      <p:cxnSp>
        <p:nvCxnSpPr>
          <p:cNvPr id="5" name="Straight Arrow Connector 4"/>
          <p:cNvCxnSpPr/>
          <p:nvPr/>
        </p:nvCxnSpPr>
        <p:spPr>
          <a:xfrm>
            <a:off x="3256757" y="3110123"/>
            <a:ext cx="1639887" cy="0"/>
          </a:xfrm>
          <a:prstGeom prst="straightConnector1">
            <a:avLst/>
          </a:prstGeom>
          <a:ln>
            <a:tailEnd type="arrow"/>
          </a:ln>
        </p:spPr>
        <p:style>
          <a:lnRef idx="3">
            <a:schemeClr val="accent5"/>
          </a:lnRef>
          <a:fillRef idx="0">
            <a:schemeClr val="accent5"/>
          </a:fillRef>
          <a:effectRef idx="2">
            <a:schemeClr val="accent5"/>
          </a:effectRef>
          <a:fontRef idx="minor">
            <a:schemeClr val="tx1"/>
          </a:fontRef>
        </p:style>
      </p:cxnSp>
      <p:sp>
        <p:nvSpPr>
          <p:cNvPr id="6" name="TextBox 5"/>
          <p:cNvSpPr txBox="1"/>
          <p:nvPr/>
        </p:nvSpPr>
        <p:spPr>
          <a:xfrm>
            <a:off x="3195582" y="2574821"/>
            <a:ext cx="1802711" cy="359705"/>
          </a:xfrm>
          <a:prstGeom prst="rect">
            <a:avLst/>
          </a:prstGeom>
        </p:spPr>
        <p:txBody>
          <a:bodyPr wrap="square" lIns="51426" tIns="25713" rIns="51426" bIns="25713" rtlCol="0">
            <a:spAutoFit/>
          </a:bodyPr>
          <a:lstStyle/>
          <a:p>
            <a:r>
              <a:rPr lang="en-US" sz="2000" b="1" dirty="0">
                <a:solidFill>
                  <a:schemeClr val="accent2">
                    <a:lumMod val="50000"/>
                  </a:schemeClr>
                </a:solidFill>
              </a:rPr>
              <a:t>Enter Splunk !</a:t>
            </a:r>
          </a:p>
        </p:txBody>
      </p:sp>
      <p:sp>
        <p:nvSpPr>
          <p:cNvPr id="11" name="Content Placeholder 2"/>
          <p:cNvSpPr txBox="1">
            <a:spLocks/>
          </p:cNvSpPr>
          <p:nvPr/>
        </p:nvSpPr>
        <p:spPr>
          <a:xfrm>
            <a:off x="4998292" y="1416171"/>
            <a:ext cx="3136058" cy="2461564"/>
          </a:xfrm>
          <a:prstGeom prst="rect">
            <a:avLst/>
          </a:prstGeom>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3"/>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800" b="1" dirty="0"/>
              <a:t>In One Week: </a:t>
            </a:r>
          </a:p>
          <a:p>
            <a:pPr>
              <a:buFont typeface="Arial"/>
              <a:buChar char="•"/>
            </a:pPr>
            <a:r>
              <a:rPr lang="en-US" sz="1400" dirty="0"/>
              <a:t>Splunk discovered the problem, which was a browser SSL issue.</a:t>
            </a:r>
          </a:p>
          <a:p>
            <a:pPr>
              <a:buFont typeface="Arial"/>
              <a:buChar char="•"/>
            </a:pPr>
            <a:r>
              <a:rPr lang="en-US" sz="1400" dirty="0"/>
              <a:t>It took alteration to 1 line of code, and the $2M problem was fixed.  </a:t>
            </a:r>
          </a:p>
          <a:p>
            <a:pPr>
              <a:buFont typeface="Arial"/>
              <a:buChar char="•"/>
            </a:pPr>
            <a:r>
              <a:rPr lang="en-US" sz="1400" dirty="0"/>
              <a:t>It would have taken months to find that one line of code without Splunk.</a:t>
            </a:r>
            <a:endParaRPr lang="en-US" sz="1600" dirty="0"/>
          </a:p>
        </p:txBody>
      </p:sp>
      <p:sp>
        <p:nvSpPr>
          <p:cNvPr id="14" name="Content Placeholder 2"/>
          <p:cNvSpPr txBox="1">
            <a:spLocks/>
          </p:cNvSpPr>
          <p:nvPr/>
        </p:nvSpPr>
        <p:spPr>
          <a:xfrm>
            <a:off x="4025900" y="4521200"/>
            <a:ext cx="4914900" cy="1524000"/>
          </a:xfrm>
          <a:prstGeom prst="rect">
            <a:avLst/>
          </a:prstGeom>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3"/>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800" b="1" dirty="0"/>
              <a:t>Splunk Value: $ 2M</a:t>
            </a:r>
          </a:p>
          <a:p>
            <a:pPr>
              <a:buFont typeface="Arial"/>
              <a:buChar char="•"/>
            </a:pPr>
            <a:r>
              <a:rPr lang="en-US" sz="1800" b="1" dirty="0"/>
              <a:t>“With this one incident, Splunk paid for itself.”</a:t>
            </a:r>
          </a:p>
          <a:p>
            <a:pPr>
              <a:buFont typeface="Arial"/>
              <a:buChar char="•"/>
            </a:pPr>
            <a:endParaRPr lang="en-US" sz="1400" b="1" dirty="0"/>
          </a:p>
          <a:p>
            <a:pPr>
              <a:buFont typeface="Arial"/>
              <a:buChar char="•"/>
            </a:pPr>
            <a:endParaRPr lang="en-US" sz="1800" b="1" dirty="0"/>
          </a:p>
        </p:txBody>
      </p:sp>
      <p:sp>
        <p:nvSpPr>
          <p:cNvPr id="12" name="TextBox 11"/>
          <p:cNvSpPr txBox="1"/>
          <p:nvPr/>
        </p:nvSpPr>
        <p:spPr>
          <a:xfrm>
            <a:off x="8197850" y="1591735"/>
            <a:ext cx="838952" cy="814192"/>
          </a:xfrm>
          <a:prstGeom prst="ellipse">
            <a:avLst/>
          </a:prstGeom>
          <a:solidFill>
            <a:srgbClr val="007FA9"/>
          </a:solidFill>
          <a:ln>
            <a:noFill/>
          </a:ln>
          <a:effectLst/>
          <a:scene3d>
            <a:camera prst="orthographicFront">
              <a:rot lat="0" lon="0" rev="0"/>
            </a:camera>
            <a:lightRig rig="contrasting" dir="t">
              <a:rot lat="0" lon="0" rev="7800000"/>
            </a:lightRig>
          </a:scene3d>
          <a:sp3d>
            <a:bevelT w="139700" h="139700"/>
          </a:sp3d>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wrap="square" lIns="0" tIns="0" rIns="0" bIns="0" rtlCol="0" anchor="ctr" anchorCtr="0">
            <a:noAutofit/>
          </a:bodyPr>
          <a:lstStyle>
            <a:defPPr>
              <a:defRPr lang="en-US"/>
            </a:defPPr>
            <a:lvl1pPr algn="ctr"/>
          </a:lstStyle>
          <a:p>
            <a:r>
              <a:rPr lang="en-US" sz="800" b="1" dirty="0"/>
              <a:t>Application Delivery/ Development</a:t>
            </a:r>
          </a:p>
        </p:txBody>
      </p:sp>
      <p:pic>
        <p:nvPicPr>
          <p:cNvPr id="2" name="Picture 1" descr="Cashregister.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219" y="3042444"/>
            <a:ext cx="1790700" cy="2269067"/>
          </a:xfrm>
          <a:prstGeom prst="rect">
            <a:avLst/>
          </a:prstGeom>
        </p:spPr>
      </p:pic>
    </p:spTree>
    <p:extLst>
      <p:ext uri="{BB962C8B-B14F-4D97-AF65-F5344CB8AC3E}">
        <p14:creationId xmlns:p14="http://schemas.microsoft.com/office/powerpoint/2010/main" val="23537962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406400" y="1416171"/>
            <a:ext cx="2628900" cy="3369733"/>
          </a:xfrm>
          <a:prstGeom prst="rect">
            <a:avLst/>
          </a:prstGeom>
        </p:spPr>
        <p:txBody>
          <a:bodyPr/>
          <a:lstStyle/>
          <a:p>
            <a:pPr marL="0" indent="0">
              <a:buNone/>
            </a:pPr>
            <a:r>
              <a:rPr lang="en-US" sz="1800" b="1" dirty="0"/>
              <a:t>How do you read every post in a gamer forum?</a:t>
            </a:r>
          </a:p>
          <a:p>
            <a:pPr>
              <a:buFont typeface="Arial"/>
              <a:buChar char="•"/>
            </a:pPr>
            <a:r>
              <a:rPr lang="en-US" sz="1200" dirty="0"/>
              <a:t>If you’ve been on a forum, you’ve seen the problem: the bullies, the spammers, the saboteurs can ruin the customer experience for all.</a:t>
            </a:r>
          </a:p>
          <a:p>
            <a:pPr>
              <a:buFont typeface="Arial"/>
              <a:buChar char="•"/>
            </a:pPr>
            <a:r>
              <a:rPr lang="en-US" sz="1200" dirty="0"/>
              <a:t>The company was adding 1 headcount per month to handle the trolls, and 3600 hours/year to respond to law enforcement requests to track other scofflaws down. </a:t>
            </a:r>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18</a:t>
            </a:fld>
            <a:endParaRPr lang="en-US" dirty="0"/>
          </a:p>
        </p:txBody>
      </p:sp>
      <p:pic>
        <p:nvPicPr>
          <p:cNvPr id="9" name="Picture 8"/>
          <p:cNvPicPr>
            <a:picLocks noChangeAspect="1"/>
          </p:cNvPicPr>
          <p:nvPr/>
        </p:nvPicPr>
        <p:blipFill>
          <a:blip r:embed="rId2"/>
          <a:stretch>
            <a:fillRect/>
          </a:stretch>
        </p:blipFill>
        <p:spPr>
          <a:xfrm>
            <a:off x="7010400" y="0"/>
            <a:ext cx="2133600" cy="1352901"/>
          </a:xfrm>
          <a:prstGeom prst="rect">
            <a:avLst/>
          </a:prstGeom>
        </p:spPr>
      </p:pic>
      <p:sp>
        <p:nvSpPr>
          <p:cNvPr id="10" name="Title 9"/>
          <p:cNvSpPr>
            <a:spLocks noGrp="1"/>
          </p:cNvSpPr>
          <p:nvPr>
            <p:ph type="title"/>
          </p:nvPr>
        </p:nvSpPr>
        <p:spPr>
          <a:xfrm>
            <a:off x="0" y="12700"/>
            <a:ext cx="7010400" cy="1143000"/>
          </a:xfrm>
        </p:spPr>
        <p:txBody>
          <a:bodyPr/>
          <a:lstStyle/>
          <a:p>
            <a:r>
              <a:rPr lang="en-US" dirty="0">
                <a:latin typeface="Abadi MT Condensed Extra Bold"/>
                <a:cs typeface="Abadi MT Condensed Extra Bold"/>
              </a:rPr>
              <a:t>*</a:t>
            </a:r>
            <a:r>
              <a:rPr lang="en-US" sz="2000" dirty="0">
                <a:latin typeface="Abadi MT Condensed Extra Bold"/>
                <a:cs typeface="Abadi MT Condensed Extra Bold"/>
              </a:rPr>
              <a:t>An American Gaming Company</a:t>
            </a:r>
            <a:br>
              <a:rPr lang="en-US" dirty="0">
                <a:latin typeface="Abadi MT Condensed Extra Bold"/>
                <a:cs typeface="Abadi MT Condensed Extra Bold"/>
              </a:rPr>
            </a:br>
            <a:r>
              <a:rPr lang="en-US" sz="2400" dirty="0">
                <a:latin typeface="Abadi MT Condensed Extra Bold"/>
                <a:cs typeface="Abadi MT Condensed Extra Bold"/>
              </a:rPr>
              <a:t>Silencing the Trolls. . . $1.5M/</a:t>
            </a:r>
            <a:r>
              <a:rPr lang="en-US" sz="2400" dirty="0" err="1">
                <a:latin typeface="Abadi MT Condensed Extra Bold"/>
                <a:cs typeface="Abadi MT Condensed Extra Bold"/>
              </a:rPr>
              <a:t>yr</a:t>
            </a:r>
            <a:endParaRPr lang="en-US" sz="2400" dirty="0">
              <a:latin typeface="Abadi MT Condensed Extra Bold"/>
              <a:cs typeface="Abadi MT Condensed Extra Bold"/>
            </a:endParaRPr>
          </a:p>
        </p:txBody>
      </p:sp>
      <p:sp>
        <p:nvSpPr>
          <p:cNvPr id="13" name="TextBox 12"/>
          <p:cNvSpPr txBox="1"/>
          <p:nvPr/>
        </p:nvSpPr>
        <p:spPr>
          <a:xfrm>
            <a:off x="513599" y="5031437"/>
            <a:ext cx="1353301" cy="1128184"/>
          </a:xfrm>
          <a:prstGeom prst="ellipse">
            <a:avLst/>
          </a:prstGeom>
          <a:solidFill>
            <a:srgbClr val="007FA9"/>
          </a:solidFill>
          <a:ln>
            <a:noFill/>
          </a:ln>
          <a:effectLst/>
          <a:scene3d>
            <a:camera prst="orthographicFront">
              <a:rot lat="0" lon="0" rev="0"/>
            </a:camera>
            <a:lightRig rig="contrasting" dir="t">
              <a:rot lat="0" lon="0" rev="7800000"/>
            </a:lightRig>
          </a:scene3d>
          <a:sp3d>
            <a:bevelT w="139700" h="139700"/>
          </a:sp3d>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wrap="square" lIns="0" tIns="0" rIns="0" bIns="0" rtlCol="0" anchor="ctr" anchorCtr="0">
            <a:noAutofit/>
          </a:bodyPr>
          <a:lstStyle>
            <a:defPPr>
              <a:defRPr lang="en-US"/>
            </a:defPPr>
            <a:lvl1pPr algn="ctr"/>
          </a:lstStyle>
          <a:p>
            <a:r>
              <a:rPr lang="en-US" sz="1400" b="1" dirty="0"/>
              <a:t>Security</a:t>
            </a:r>
          </a:p>
        </p:txBody>
      </p:sp>
      <p:cxnSp>
        <p:nvCxnSpPr>
          <p:cNvPr id="5" name="Straight Arrow Connector 4"/>
          <p:cNvCxnSpPr/>
          <p:nvPr/>
        </p:nvCxnSpPr>
        <p:spPr>
          <a:xfrm>
            <a:off x="3256757" y="2405927"/>
            <a:ext cx="1639887" cy="0"/>
          </a:xfrm>
          <a:prstGeom prst="straightConnector1">
            <a:avLst/>
          </a:prstGeom>
          <a:ln>
            <a:tailEnd type="arrow"/>
          </a:ln>
        </p:spPr>
        <p:style>
          <a:lnRef idx="3">
            <a:schemeClr val="accent5"/>
          </a:lnRef>
          <a:fillRef idx="0">
            <a:schemeClr val="accent5"/>
          </a:fillRef>
          <a:effectRef idx="2">
            <a:schemeClr val="accent5"/>
          </a:effectRef>
          <a:fontRef idx="minor">
            <a:schemeClr val="tx1"/>
          </a:fontRef>
        </p:style>
      </p:cxnSp>
      <p:sp>
        <p:nvSpPr>
          <p:cNvPr id="6" name="TextBox 5"/>
          <p:cNvSpPr txBox="1"/>
          <p:nvPr/>
        </p:nvSpPr>
        <p:spPr>
          <a:xfrm>
            <a:off x="3195582" y="2574821"/>
            <a:ext cx="1802711" cy="359705"/>
          </a:xfrm>
          <a:prstGeom prst="rect">
            <a:avLst/>
          </a:prstGeom>
        </p:spPr>
        <p:txBody>
          <a:bodyPr wrap="square" lIns="51426" tIns="25713" rIns="51426" bIns="25713" rtlCol="0">
            <a:spAutoFit/>
          </a:bodyPr>
          <a:lstStyle/>
          <a:p>
            <a:r>
              <a:rPr lang="en-US" sz="2000" b="1" dirty="0">
                <a:solidFill>
                  <a:schemeClr val="accent2">
                    <a:lumMod val="50000"/>
                  </a:schemeClr>
                </a:solidFill>
              </a:rPr>
              <a:t>Enter Splunk !</a:t>
            </a:r>
          </a:p>
        </p:txBody>
      </p:sp>
      <p:sp>
        <p:nvSpPr>
          <p:cNvPr id="11" name="Content Placeholder 2"/>
          <p:cNvSpPr txBox="1">
            <a:spLocks/>
          </p:cNvSpPr>
          <p:nvPr/>
        </p:nvSpPr>
        <p:spPr>
          <a:xfrm>
            <a:off x="5441950" y="1475439"/>
            <a:ext cx="3365500" cy="2444628"/>
          </a:xfrm>
          <a:prstGeom prst="rect">
            <a:avLst/>
          </a:prstGeom>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3"/>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800" b="1" dirty="0"/>
              <a:t>With Splunk Software </a:t>
            </a:r>
          </a:p>
          <a:p>
            <a:pPr>
              <a:buFont typeface="Arial"/>
              <a:buChar char="•"/>
            </a:pPr>
            <a:r>
              <a:rPr lang="en-US" sz="1200" dirty="0"/>
              <a:t>Splunk ingested forum text. Complex but ingenious searches  found rules violations, such as repeat posts, aggressive keyword terms, etc. Now warnings could be sent to offending users, or they could be kicked off. </a:t>
            </a:r>
          </a:p>
          <a:p>
            <a:pPr>
              <a:buFont typeface="Arial"/>
              <a:buChar char="•"/>
            </a:pPr>
            <a:r>
              <a:rPr lang="en-US" sz="1200" dirty="0"/>
              <a:t>Splunk dashboards reduced the time spent answering law enforcement requests by 90%.</a:t>
            </a:r>
          </a:p>
          <a:p>
            <a:pPr>
              <a:buFont typeface="Arial"/>
              <a:buChar char="•"/>
            </a:pPr>
            <a:endParaRPr lang="en-US" sz="1600" dirty="0"/>
          </a:p>
          <a:p>
            <a:pPr>
              <a:buFont typeface="Arial"/>
              <a:buChar char="•"/>
            </a:pPr>
            <a:endParaRPr lang="en-US" sz="1600" dirty="0"/>
          </a:p>
        </p:txBody>
      </p:sp>
      <p:sp>
        <p:nvSpPr>
          <p:cNvPr id="14" name="Content Placeholder 2"/>
          <p:cNvSpPr txBox="1">
            <a:spLocks/>
          </p:cNvSpPr>
          <p:nvPr/>
        </p:nvSpPr>
        <p:spPr>
          <a:xfrm>
            <a:off x="3943350" y="3920067"/>
            <a:ext cx="5035550" cy="2175933"/>
          </a:xfrm>
          <a:prstGeom prst="rect">
            <a:avLst/>
          </a:prstGeom>
          <a:ln>
            <a:noFill/>
          </a:ln>
          <a:effectLst>
            <a:outerShdw blurRad="50800" dist="38100" dir="2700000" algn="tl" rotWithShape="0">
              <a:schemeClr val="accent5">
                <a:alpha val="43000"/>
              </a:schemeClr>
            </a:outerShdw>
          </a:effectLst>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3"/>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400" b="1" dirty="0"/>
              <a:t>Monetary Value:  $1.75M</a:t>
            </a:r>
          </a:p>
          <a:p>
            <a:pPr>
              <a:buFont typeface="Arial"/>
              <a:buChar char="•"/>
            </a:pPr>
            <a:r>
              <a:rPr lang="en-US" sz="1400" b="1" dirty="0"/>
              <a:t> New hiring reductions: $1.5 M /year</a:t>
            </a:r>
          </a:p>
          <a:p>
            <a:pPr>
              <a:buFont typeface="Arial"/>
              <a:buChar char="•"/>
            </a:pPr>
            <a:r>
              <a:rPr lang="en-US" sz="1400" b="1" dirty="0"/>
              <a:t>Time for Law Enforcement requests: Reduced from 3600 to 360 hours: $250 K/year</a:t>
            </a:r>
          </a:p>
          <a:p>
            <a:pPr marL="0" indent="0">
              <a:buFontTx/>
              <a:buNone/>
            </a:pPr>
            <a:r>
              <a:rPr lang="en-US" sz="1400" b="1" dirty="0"/>
              <a:t>Strategic Value  </a:t>
            </a:r>
          </a:p>
          <a:p>
            <a:pPr>
              <a:buFont typeface="Arial"/>
              <a:buChar char="•"/>
            </a:pPr>
            <a:r>
              <a:rPr lang="en-US" sz="1400" b="1" dirty="0"/>
              <a:t>Satisfied Forum Customers, sharply reduced complaints</a:t>
            </a:r>
          </a:p>
        </p:txBody>
      </p:sp>
    </p:spTree>
    <p:extLst>
      <p:ext uri="{BB962C8B-B14F-4D97-AF65-F5344CB8AC3E}">
        <p14:creationId xmlns:p14="http://schemas.microsoft.com/office/powerpoint/2010/main" val="17323285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165100" y="1522082"/>
            <a:ext cx="2870200" cy="3369733"/>
          </a:xfrm>
          <a:prstGeom prst="rect">
            <a:avLst/>
          </a:prstGeom>
        </p:spPr>
        <p:txBody>
          <a:bodyPr>
            <a:normAutofit lnSpcReduction="10000"/>
          </a:bodyPr>
          <a:lstStyle/>
          <a:p>
            <a:pPr marL="0" indent="0">
              <a:buNone/>
            </a:pPr>
            <a:r>
              <a:rPr lang="en-US" sz="1800" b="1" dirty="0"/>
              <a:t>The Challenge </a:t>
            </a:r>
          </a:p>
          <a:p>
            <a:pPr>
              <a:buFont typeface="Arial"/>
              <a:buChar char="•"/>
            </a:pPr>
            <a:r>
              <a:rPr lang="en-US" sz="1600" dirty="0"/>
              <a:t>Customers who used this benefits services portal logged on and stayed on as they clicked and waited at each turn. . This cost money. The company wanted them to get on and off quickly. </a:t>
            </a:r>
          </a:p>
          <a:p>
            <a:pPr>
              <a:buFont typeface="Arial"/>
              <a:buChar char="•"/>
            </a:pPr>
            <a:r>
              <a:rPr lang="en-US" sz="1600" dirty="0"/>
              <a:t>The company couldn’t fix or even diagnose the delays  because all the components were disconnected. </a:t>
            </a:r>
          </a:p>
          <a:p>
            <a:pPr>
              <a:buFont typeface="Arial"/>
              <a:buChar char="•"/>
            </a:pPr>
            <a:endParaRPr lang="en-US" sz="1600" dirty="0"/>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19</a:t>
            </a:fld>
            <a:endParaRPr lang="en-US" dirty="0"/>
          </a:p>
        </p:txBody>
      </p:sp>
      <p:sp>
        <p:nvSpPr>
          <p:cNvPr id="10" name="Title 9"/>
          <p:cNvSpPr>
            <a:spLocks noGrp="1"/>
          </p:cNvSpPr>
          <p:nvPr>
            <p:ph type="title"/>
          </p:nvPr>
        </p:nvSpPr>
        <p:spPr>
          <a:xfrm>
            <a:off x="0" y="12700"/>
            <a:ext cx="7010400" cy="1143000"/>
          </a:xfrm>
        </p:spPr>
        <p:txBody>
          <a:bodyPr/>
          <a:lstStyle/>
          <a:p>
            <a:r>
              <a:rPr lang="en-US" sz="2800" dirty="0">
                <a:latin typeface="Abadi MT Condensed Extra Bold"/>
                <a:cs typeface="Abadi MT Condensed Extra Bold"/>
              </a:rPr>
              <a:t>“Data Was a Big Spaghetti Mess” @ Benefits portal company  . . $Strategic Value</a:t>
            </a:r>
          </a:p>
        </p:txBody>
      </p:sp>
      <p:sp>
        <p:nvSpPr>
          <p:cNvPr id="13" name="TextBox 12"/>
          <p:cNvSpPr txBox="1"/>
          <p:nvPr/>
        </p:nvSpPr>
        <p:spPr>
          <a:xfrm>
            <a:off x="7244600" y="4944655"/>
            <a:ext cx="1353301" cy="1128184"/>
          </a:xfrm>
          <a:prstGeom prst="ellipse">
            <a:avLst/>
          </a:prstGeom>
          <a:solidFill>
            <a:srgbClr val="007FA9"/>
          </a:solidFill>
          <a:ln>
            <a:noFill/>
          </a:ln>
          <a:effectLst/>
          <a:scene3d>
            <a:camera prst="orthographicFront">
              <a:rot lat="0" lon="0" rev="0"/>
            </a:camera>
            <a:lightRig rig="contrasting" dir="t">
              <a:rot lat="0" lon="0" rev="7800000"/>
            </a:lightRig>
          </a:scene3d>
          <a:sp3d>
            <a:bevelT w="139700" h="139700"/>
          </a:sp3d>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wrap="square" lIns="0" tIns="0" rIns="0" bIns="0" rtlCol="0" anchor="ctr" anchorCtr="0">
            <a:noAutofit/>
          </a:bodyPr>
          <a:lstStyle>
            <a:defPPr>
              <a:defRPr lang="en-US"/>
            </a:defPPr>
            <a:lvl1pPr algn="ctr"/>
          </a:lstStyle>
          <a:p>
            <a:r>
              <a:rPr lang="en-US" sz="1400" b="1" dirty="0"/>
              <a:t>Web Analytics</a:t>
            </a:r>
          </a:p>
        </p:txBody>
      </p:sp>
      <p:cxnSp>
        <p:nvCxnSpPr>
          <p:cNvPr id="5" name="Straight Arrow Connector 4"/>
          <p:cNvCxnSpPr/>
          <p:nvPr/>
        </p:nvCxnSpPr>
        <p:spPr>
          <a:xfrm>
            <a:off x="3256757" y="2405927"/>
            <a:ext cx="1639887" cy="0"/>
          </a:xfrm>
          <a:prstGeom prst="straightConnector1">
            <a:avLst/>
          </a:prstGeom>
          <a:ln>
            <a:tailEnd type="arrow"/>
          </a:ln>
        </p:spPr>
        <p:style>
          <a:lnRef idx="3">
            <a:schemeClr val="accent5"/>
          </a:lnRef>
          <a:fillRef idx="0">
            <a:schemeClr val="accent5"/>
          </a:fillRef>
          <a:effectRef idx="2">
            <a:schemeClr val="accent5"/>
          </a:effectRef>
          <a:fontRef idx="minor">
            <a:schemeClr val="tx1"/>
          </a:fontRef>
        </p:style>
      </p:cxnSp>
      <p:sp>
        <p:nvSpPr>
          <p:cNvPr id="6" name="TextBox 5"/>
          <p:cNvSpPr txBox="1"/>
          <p:nvPr/>
        </p:nvSpPr>
        <p:spPr>
          <a:xfrm>
            <a:off x="3195582" y="2574821"/>
            <a:ext cx="1802711" cy="359705"/>
          </a:xfrm>
          <a:prstGeom prst="rect">
            <a:avLst/>
          </a:prstGeom>
        </p:spPr>
        <p:txBody>
          <a:bodyPr wrap="square" lIns="51426" tIns="25713" rIns="51426" bIns="25713" rtlCol="0">
            <a:spAutoFit/>
          </a:bodyPr>
          <a:lstStyle/>
          <a:p>
            <a:r>
              <a:rPr lang="en-US" sz="2000" b="1" dirty="0">
                <a:solidFill>
                  <a:schemeClr val="accent2">
                    <a:lumMod val="50000"/>
                  </a:schemeClr>
                </a:solidFill>
              </a:rPr>
              <a:t>Enter Splunk !</a:t>
            </a:r>
          </a:p>
        </p:txBody>
      </p:sp>
      <p:sp>
        <p:nvSpPr>
          <p:cNvPr id="11" name="Content Placeholder 2"/>
          <p:cNvSpPr txBox="1">
            <a:spLocks/>
          </p:cNvSpPr>
          <p:nvPr/>
        </p:nvSpPr>
        <p:spPr>
          <a:xfrm>
            <a:off x="5505450" y="1416171"/>
            <a:ext cx="3270250" cy="2986496"/>
          </a:xfrm>
          <a:prstGeom prst="rect">
            <a:avLst/>
          </a:prstGeom>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2"/>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800" b="1" dirty="0"/>
              <a:t>Splunk Software Broke down barriers:</a:t>
            </a:r>
          </a:p>
          <a:p>
            <a:pPr>
              <a:buFont typeface="Arial"/>
              <a:buChar char="•"/>
            </a:pPr>
            <a:r>
              <a:rPr lang="en-US" sz="1600" dirty="0"/>
              <a:t>Dropped page loading time by 50%</a:t>
            </a:r>
          </a:p>
          <a:p>
            <a:pPr>
              <a:buFont typeface="Arial"/>
              <a:buChar char="•"/>
            </a:pPr>
            <a:r>
              <a:rPr lang="en-US" sz="1600" dirty="0"/>
              <a:t>Dropped time needed to alter benefits choices, increasing customer satisfaction. </a:t>
            </a:r>
          </a:p>
          <a:p>
            <a:pPr>
              <a:buFont typeface="Arial"/>
              <a:buChar char="•"/>
            </a:pPr>
            <a:endParaRPr lang="en-US" sz="1600" dirty="0"/>
          </a:p>
        </p:txBody>
      </p:sp>
      <p:sp>
        <p:nvSpPr>
          <p:cNvPr id="14" name="Content Placeholder 2"/>
          <p:cNvSpPr txBox="1">
            <a:spLocks/>
          </p:cNvSpPr>
          <p:nvPr/>
        </p:nvSpPr>
        <p:spPr>
          <a:xfrm>
            <a:off x="3151132" y="3583518"/>
            <a:ext cx="3055994" cy="1898649"/>
          </a:xfrm>
          <a:prstGeom prst="rect">
            <a:avLst/>
          </a:prstGeom>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2"/>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800" b="1" dirty="0"/>
              <a:t>Strategic Value</a:t>
            </a:r>
          </a:p>
          <a:p>
            <a:pPr>
              <a:buFont typeface="Arial"/>
              <a:buChar char="•"/>
            </a:pPr>
            <a:r>
              <a:rPr lang="en-US" sz="1400" b="1" dirty="0"/>
              <a:t>Retained customers</a:t>
            </a:r>
          </a:p>
          <a:p>
            <a:pPr>
              <a:buFont typeface="Arial"/>
              <a:buChar char="•"/>
            </a:pPr>
            <a:r>
              <a:rPr lang="en-US" sz="1400" b="1" dirty="0"/>
              <a:t>Improving retention </a:t>
            </a:r>
          </a:p>
          <a:p>
            <a:pPr>
              <a:buFont typeface="Arial"/>
              <a:buChar char="•"/>
            </a:pPr>
            <a:r>
              <a:rPr lang="en-US" sz="1400" b="1" dirty="0"/>
              <a:t>Easier attraction of new clients</a:t>
            </a:r>
          </a:p>
          <a:p>
            <a:pPr>
              <a:buFont typeface="Arial"/>
              <a:buChar char="•"/>
            </a:pPr>
            <a:r>
              <a:rPr lang="en-US" sz="1400" b="1" dirty="0"/>
              <a:t>Reactive to Proactive .</a:t>
            </a:r>
          </a:p>
        </p:txBody>
      </p:sp>
    </p:spTree>
    <p:extLst>
      <p:ext uri="{BB962C8B-B14F-4D97-AF65-F5344CB8AC3E}">
        <p14:creationId xmlns:p14="http://schemas.microsoft.com/office/powerpoint/2010/main" val="3713621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79462"/>
          </a:xfrm>
        </p:spPr>
        <p:txBody>
          <a:bodyPr>
            <a:normAutofit/>
          </a:bodyPr>
          <a:lstStyle/>
          <a:p>
            <a:r>
              <a:rPr lang="en-US" b="1" dirty="0"/>
              <a:t>Two new chapters published</a:t>
            </a:r>
          </a:p>
        </p:txBody>
      </p:sp>
      <p:sp>
        <p:nvSpPr>
          <p:cNvPr id="3" name="Content Placeholder 2"/>
          <p:cNvSpPr>
            <a:spLocks noGrp="1"/>
          </p:cNvSpPr>
          <p:nvPr>
            <p:ph sz="quarter" idx="4294967295"/>
          </p:nvPr>
        </p:nvSpPr>
        <p:spPr>
          <a:xfrm>
            <a:off x="288836" y="1306931"/>
            <a:ext cx="3743415" cy="2862904"/>
          </a:xfrm>
          <a:prstGeom prst="rect">
            <a:avLst/>
          </a:prstGeom>
        </p:spPr>
        <p:txBody>
          <a:bodyPr/>
          <a:lstStyle/>
          <a:p>
            <a:pPr>
              <a:buFont typeface="Arial"/>
              <a:buChar char="•"/>
            </a:pPr>
            <a:endParaRPr lang="en-US" dirty="0"/>
          </a:p>
          <a:p>
            <a:pPr marL="0" indent="0">
              <a:buNone/>
            </a:pPr>
            <a:endParaRPr lang="en-US" dirty="0"/>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2</a:t>
            </a:fld>
            <a:endParaRPr lang="en-US" dirty="0"/>
          </a:p>
        </p:txBody>
      </p:sp>
      <p:pic>
        <p:nvPicPr>
          <p:cNvPr id="12" name="Picture 11" descr="solvingScreenSho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0650" y="1300513"/>
            <a:ext cx="4032250" cy="2670779"/>
          </a:xfrm>
          <a:prstGeom prst="rect">
            <a:avLst/>
          </a:prstGeom>
        </p:spPr>
      </p:pic>
      <p:pic>
        <p:nvPicPr>
          <p:cNvPr id="11" name="Picture 10" descr="BusFlyCo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5550" y="3546893"/>
            <a:ext cx="4889500" cy="2592660"/>
          </a:xfrm>
          <a:prstGeom prst="rect">
            <a:avLst/>
          </a:prstGeom>
        </p:spPr>
      </p:pic>
    </p:spTree>
    <p:extLst>
      <p:ext uri="{BB962C8B-B14F-4D97-AF65-F5344CB8AC3E}">
        <p14:creationId xmlns:p14="http://schemas.microsoft.com/office/powerpoint/2010/main" val="7653878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254000" y="1743530"/>
            <a:ext cx="2628900" cy="3369733"/>
          </a:xfrm>
          <a:prstGeom prst="rect">
            <a:avLst/>
          </a:prstGeom>
        </p:spPr>
        <p:txBody>
          <a:bodyPr/>
          <a:lstStyle/>
          <a:p>
            <a:pPr marL="0" indent="0">
              <a:buNone/>
            </a:pPr>
            <a:r>
              <a:rPr lang="en-US" sz="1800" b="1" dirty="0"/>
              <a:t>The Challenge </a:t>
            </a:r>
          </a:p>
          <a:p>
            <a:pPr>
              <a:buFont typeface="Arial"/>
              <a:buChar char="•"/>
            </a:pPr>
            <a:r>
              <a:rPr lang="en-US" sz="1600" dirty="0"/>
              <a:t>Employees at a major bank  were overwhelmed: They could see fraud but only follow up on 5% </a:t>
            </a:r>
          </a:p>
          <a:p>
            <a:pPr>
              <a:buFont typeface="Arial"/>
              <a:buChar char="•"/>
            </a:pPr>
            <a:r>
              <a:rPr lang="en-US" sz="1600" dirty="0"/>
              <a:t>The SIEMS kept choking because they couldn’t take in all that data, either </a:t>
            </a:r>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20</a:t>
            </a:fld>
            <a:endParaRPr lang="en-US" dirty="0"/>
          </a:p>
        </p:txBody>
      </p:sp>
      <p:sp>
        <p:nvSpPr>
          <p:cNvPr id="10" name="Title 9"/>
          <p:cNvSpPr>
            <a:spLocks noGrp="1"/>
          </p:cNvSpPr>
          <p:nvPr>
            <p:ph type="title"/>
          </p:nvPr>
        </p:nvSpPr>
        <p:spPr>
          <a:xfrm>
            <a:off x="0" y="12700"/>
            <a:ext cx="7010400" cy="1143000"/>
          </a:xfrm>
        </p:spPr>
        <p:txBody>
          <a:bodyPr/>
          <a:lstStyle/>
          <a:p>
            <a:r>
              <a:rPr lang="en-US" sz="2800" dirty="0">
                <a:latin typeface="Abadi MT Condensed Extra Bold"/>
                <a:cs typeface="Abadi MT Condensed Extra Bold"/>
              </a:rPr>
              <a:t>From random fraud-finding to targeted answers a bank saved $5M/</a:t>
            </a:r>
            <a:r>
              <a:rPr lang="en-US" sz="2800" dirty="0" err="1">
                <a:latin typeface="Abadi MT Condensed Extra Bold"/>
                <a:cs typeface="Abadi MT Condensed Extra Bold"/>
              </a:rPr>
              <a:t>yr</a:t>
            </a:r>
            <a:endParaRPr lang="en-US" sz="2800" dirty="0">
              <a:latin typeface="Abadi MT Condensed Extra Bold"/>
              <a:cs typeface="Abadi MT Condensed Extra Bold"/>
            </a:endParaRPr>
          </a:p>
        </p:txBody>
      </p:sp>
      <p:sp>
        <p:nvSpPr>
          <p:cNvPr id="13" name="TextBox 12"/>
          <p:cNvSpPr txBox="1"/>
          <p:nvPr/>
        </p:nvSpPr>
        <p:spPr>
          <a:xfrm>
            <a:off x="513599" y="4785904"/>
            <a:ext cx="1353301" cy="1128184"/>
          </a:xfrm>
          <a:prstGeom prst="ellipse">
            <a:avLst/>
          </a:prstGeom>
          <a:solidFill>
            <a:srgbClr val="007FA9"/>
          </a:solidFill>
          <a:ln>
            <a:noFill/>
          </a:ln>
          <a:effectLst/>
          <a:scene3d>
            <a:camera prst="orthographicFront">
              <a:rot lat="0" lon="0" rev="0"/>
            </a:camera>
            <a:lightRig rig="contrasting" dir="t">
              <a:rot lat="0" lon="0" rev="7800000"/>
            </a:lightRig>
          </a:scene3d>
          <a:sp3d>
            <a:bevelT w="139700" h="139700"/>
          </a:sp3d>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wrap="square" lIns="0" tIns="0" rIns="0" bIns="0" rtlCol="0" anchor="ctr" anchorCtr="0">
            <a:noAutofit/>
          </a:bodyPr>
          <a:lstStyle>
            <a:defPPr>
              <a:defRPr lang="en-US"/>
            </a:defPPr>
            <a:lvl1pPr algn="ctr"/>
          </a:lstStyle>
          <a:p>
            <a:r>
              <a:rPr lang="en-US" sz="1400" b="1" dirty="0"/>
              <a:t>Security</a:t>
            </a:r>
          </a:p>
        </p:txBody>
      </p:sp>
      <p:cxnSp>
        <p:nvCxnSpPr>
          <p:cNvPr id="5" name="Straight Arrow Connector 4"/>
          <p:cNvCxnSpPr/>
          <p:nvPr/>
        </p:nvCxnSpPr>
        <p:spPr>
          <a:xfrm>
            <a:off x="3256757" y="2405927"/>
            <a:ext cx="1639887" cy="0"/>
          </a:xfrm>
          <a:prstGeom prst="straightConnector1">
            <a:avLst/>
          </a:prstGeom>
          <a:ln>
            <a:tailEnd type="arrow"/>
          </a:ln>
        </p:spPr>
        <p:style>
          <a:lnRef idx="3">
            <a:schemeClr val="accent5"/>
          </a:lnRef>
          <a:fillRef idx="0">
            <a:schemeClr val="accent5"/>
          </a:fillRef>
          <a:effectRef idx="2">
            <a:schemeClr val="accent5"/>
          </a:effectRef>
          <a:fontRef idx="minor">
            <a:schemeClr val="tx1"/>
          </a:fontRef>
        </p:style>
      </p:cxnSp>
      <p:sp>
        <p:nvSpPr>
          <p:cNvPr id="6" name="TextBox 5"/>
          <p:cNvSpPr txBox="1"/>
          <p:nvPr/>
        </p:nvSpPr>
        <p:spPr>
          <a:xfrm>
            <a:off x="3195582" y="2574821"/>
            <a:ext cx="1802711" cy="359705"/>
          </a:xfrm>
          <a:prstGeom prst="rect">
            <a:avLst/>
          </a:prstGeom>
        </p:spPr>
        <p:txBody>
          <a:bodyPr wrap="square" lIns="51426" tIns="25713" rIns="51426" bIns="25713" rtlCol="0">
            <a:spAutoFit/>
          </a:bodyPr>
          <a:lstStyle/>
          <a:p>
            <a:r>
              <a:rPr lang="en-US" sz="2000" b="1" dirty="0">
                <a:solidFill>
                  <a:schemeClr val="accent2">
                    <a:lumMod val="50000"/>
                  </a:schemeClr>
                </a:solidFill>
              </a:rPr>
              <a:t>Enter Splunk !</a:t>
            </a:r>
          </a:p>
        </p:txBody>
      </p:sp>
      <p:sp>
        <p:nvSpPr>
          <p:cNvPr id="11" name="Content Placeholder 2"/>
          <p:cNvSpPr txBox="1">
            <a:spLocks/>
          </p:cNvSpPr>
          <p:nvPr/>
        </p:nvSpPr>
        <p:spPr>
          <a:xfrm>
            <a:off x="5695950" y="1715892"/>
            <a:ext cx="3270250" cy="2986496"/>
          </a:xfrm>
          <a:prstGeom prst="rect">
            <a:avLst/>
          </a:prstGeom>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2"/>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800" b="1" dirty="0"/>
              <a:t>Splunk Software </a:t>
            </a:r>
          </a:p>
          <a:p>
            <a:pPr>
              <a:buFont typeface="Arial"/>
              <a:buChar char="•"/>
            </a:pPr>
            <a:r>
              <a:rPr lang="en-US" sz="1600" dirty="0"/>
              <a:t>Splunk took all the data in, replacing the traditional SIEMS.</a:t>
            </a:r>
          </a:p>
          <a:p>
            <a:pPr>
              <a:buFont typeface="Arial"/>
              <a:buChar char="•"/>
            </a:pPr>
            <a:r>
              <a:rPr lang="en-US" sz="1600" dirty="0"/>
              <a:t>Splunk gave employees the tools to ignore false positives, find the true issues, and prevent dangerous oversights before they found them the hard way. </a:t>
            </a:r>
          </a:p>
          <a:p>
            <a:pPr>
              <a:buFont typeface="Arial"/>
              <a:buChar char="•"/>
            </a:pPr>
            <a:endParaRPr lang="en-US" sz="1600" dirty="0"/>
          </a:p>
        </p:txBody>
      </p:sp>
      <p:sp>
        <p:nvSpPr>
          <p:cNvPr id="14" name="Content Placeholder 2"/>
          <p:cNvSpPr txBox="1">
            <a:spLocks/>
          </p:cNvSpPr>
          <p:nvPr/>
        </p:nvSpPr>
        <p:spPr>
          <a:xfrm>
            <a:off x="3195581" y="3209141"/>
            <a:ext cx="2679700" cy="2954593"/>
          </a:xfrm>
          <a:prstGeom prst="rect">
            <a:avLst/>
          </a:prstGeom>
        </p:spPr>
        <p:txBody>
          <a:bodyPr lIns="51426" tIns="25713" rIns="51426" bIns="25713"/>
          <a:lstStyle>
            <a:lvl1pPr marL="257129" marR="0" indent="-257129" algn="l" defTabSz="816334" rtl="0" eaLnBrk="1" fontAlgn="auto" latinLnBrk="0" hangingPunct="1">
              <a:lnSpc>
                <a:spcPct val="100000"/>
              </a:lnSpc>
              <a:spcBef>
                <a:spcPts val="675"/>
              </a:spcBef>
              <a:spcAft>
                <a:spcPts val="0"/>
              </a:spcAft>
              <a:buClrTx/>
              <a:buSzPct val="80000"/>
              <a:buFontTx/>
              <a:buBlip>
                <a:blip r:embed="rId2"/>
              </a:buBlip>
              <a:tabLst/>
              <a:defRPr sz="2200" kern="1200">
                <a:solidFill>
                  <a:schemeClr val="tx1"/>
                </a:solidFill>
                <a:latin typeface="+mn-lt"/>
                <a:ea typeface="ＭＳ Ｐゴシック" charset="0"/>
                <a:cs typeface="ＭＳ Ｐゴシック" charset="0"/>
              </a:defRPr>
            </a:lvl1pPr>
            <a:lvl2pPr marL="543722" marR="0" indent="-286592" algn="l" defTabSz="816334" rtl="0" eaLnBrk="1" fontAlgn="auto" latinLnBrk="0" hangingPunct="1">
              <a:lnSpc>
                <a:spcPct val="100000"/>
              </a:lnSpc>
              <a:spcBef>
                <a:spcPts val="0"/>
              </a:spcBef>
              <a:spcAft>
                <a:spcPts val="0"/>
              </a:spcAft>
              <a:buClrTx/>
              <a:buSzTx/>
              <a:buFont typeface="Calibri" pitchFamily="34" charset="0"/>
              <a:buChar char="–"/>
              <a:tabLst/>
              <a:defRPr sz="1900" kern="1200">
                <a:solidFill>
                  <a:schemeClr val="tx1"/>
                </a:solidFill>
                <a:latin typeface="+mn-lt"/>
                <a:ea typeface="ＭＳ Ｐゴシック" charset="0"/>
                <a:cs typeface="+mn-cs"/>
              </a:defRPr>
            </a:lvl2pPr>
            <a:lvl3pPr marL="712462" marR="0" indent="-158920" algn="l" defTabSz="816334" rtl="0" eaLnBrk="1" fontAlgn="auto" latinLnBrk="0" hangingPunct="1">
              <a:lnSpc>
                <a:spcPct val="100000"/>
              </a:lnSpc>
              <a:spcBef>
                <a:spcPts val="0"/>
              </a:spcBef>
              <a:spcAft>
                <a:spcPts val="0"/>
              </a:spcAft>
              <a:buClr>
                <a:srgbClr val="7F7F7F"/>
              </a:buClr>
              <a:buSzPct val="100000"/>
              <a:buFont typeface="Wingdings 3" pitchFamily="18" charset="2"/>
              <a:buChar char="ê"/>
              <a:tabLst/>
              <a:defRPr kern="1200">
                <a:solidFill>
                  <a:schemeClr val="tx1"/>
                </a:solidFill>
                <a:latin typeface="+mn-lt"/>
                <a:ea typeface="ＭＳ Ｐゴシック" charset="0"/>
                <a:cs typeface="+mn-cs"/>
              </a:defRPr>
            </a:lvl3pPr>
            <a:lvl4pPr marL="1028517" marR="0" indent="-306234" algn="l" defTabSz="816334" rtl="0" eaLnBrk="1" fontAlgn="auto" latinLnBrk="0" hangingPunct="1">
              <a:lnSpc>
                <a:spcPct val="100000"/>
              </a:lnSpc>
              <a:spcBef>
                <a:spcPts val="0"/>
              </a:spcBef>
              <a:spcAft>
                <a:spcPts val="0"/>
              </a:spcAft>
              <a:buClrTx/>
              <a:buSzTx/>
              <a:buFont typeface="Arial" pitchFamily="34" charset="0"/>
              <a:buChar char="–"/>
              <a:tabLst/>
              <a:defRPr sz="1600" kern="1200">
                <a:solidFill>
                  <a:schemeClr val="tx1"/>
                </a:solidFill>
                <a:latin typeface="+mn-lt"/>
                <a:ea typeface="ＭＳ Ｐゴシック" charset="0"/>
                <a:cs typeface="+mn-cs"/>
              </a:defRPr>
            </a:lvl4pPr>
            <a:lvl5pPr marL="714375" indent="-66675" algn="l" defTabSz="815975" rtl="0" eaLnBrk="1" fontAlgn="base" hangingPunct="1">
              <a:spcBef>
                <a:spcPct val="0"/>
              </a:spcBef>
              <a:spcAft>
                <a:spcPct val="0"/>
              </a:spcAft>
              <a:buClr>
                <a:srgbClr val="7F7F7F"/>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marL="0" indent="0">
              <a:buFontTx/>
              <a:buNone/>
            </a:pPr>
            <a:r>
              <a:rPr lang="en-US" sz="1800" b="1" dirty="0"/>
              <a:t>Monetary Value</a:t>
            </a:r>
          </a:p>
          <a:p>
            <a:pPr>
              <a:buFont typeface="Arial"/>
              <a:buChar char="•"/>
            </a:pPr>
            <a:r>
              <a:rPr lang="en-US" sz="1400" b="1" dirty="0"/>
              <a:t>$2.5 M /year redirected </a:t>
            </a:r>
          </a:p>
          <a:p>
            <a:pPr>
              <a:buFont typeface="Arial"/>
              <a:buChar char="•"/>
            </a:pPr>
            <a:r>
              <a:rPr lang="en-US" sz="1400" b="1" dirty="0"/>
              <a:t>$2.5 M/year avoided cost</a:t>
            </a:r>
          </a:p>
          <a:p>
            <a:pPr marL="0" indent="0">
              <a:buFontTx/>
              <a:buNone/>
            </a:pPr>
            <a:r>
              <a:rPr lang="en-US" sz="1400" b="1" dirty="0"/>
              <a:t>STRATEGIC VALUE  </a:t>
            </a:r>
          </a:p>
          <a:p>
            <a:pPr>
              <a:buFont typeface="Arial"/>
              <a:buChar char="•"/>
            </a:pPr>
            <a:r>
              <a:rPr lang="en-US" sz="1400" b="1" dirty="0"/>
              <a:t>15 security staffers to higher value work</a:t>
            </a:r>
          </a:p>
          <a:p>
            <a:pPr>
              <a:buFont typeface="Arial"/>
              <a:buChar char="•"/>
            </a:pPr>
            <a:r>
              <a:rPr lang="en-US" sz="1400" b="1" dirty="0"/>
              <a:t>Instead of a sample, they saw the entire landscape. </a:t>
            </a:r>
          </a:p>
          <a:p>
            <a:pPr>
              <a:buFont typeface="Arial"/>
              <a:buChar char="•"/>
            </a:pPr>
            <a:endParaRPr lang="en-US" sz="1400" b="1" dirty="0"/>
          </a:p>
          <a:p>
            <a:pPr>
              <a:buFont typeface="Arial"/>
              <a:buChar char="•"/>
            </a:pPr>
            <a:endParaRPr lang="en-US" sz="1400" b="1" dirty="0"/>
          </a:p>
        </p:txBody>
      </p:sp>
    </p:spTree>
    <p:extLst>
      <p:ext uri="{BB962C8B-B14F-4D97-AF65-F5344CB8AC3E}">
        <p14:creationId xmlns:p14="http://schemas.microsoft.com/office/powerpoint/2010/main" val="42067314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0875" y="1206500"/>
            <a:ext cx="8229600" cy="211138"/>
          </a:xfrm>
        </p:spPr>
        <p:txBody>
          <a:bodyPr>
            <a:normAutofit fontScale="90000"/>
          </a:bodyPr>
          <a:lstStyle/>
          <a:p>
            <a:br>
              <a:rPr lang="en-US" dirty="0"/>
            </a:br>
            <a:br>
              <a:rPr lang="en-US" dirty="0"/>
            </a:br>
            <a:r>
              <a:rPr lang="en-US" dirty="0"/>
              <a:t>Is there a way to help Sales study or share these stories? !</a:t>
            </a:r>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21</a:t>
            </a:fld>
            <a:endParaRPr lang="en-US" dirty="0"/>
          </a:p>
        </p:txBody>
      </p:sp>
      <p:sp>
        <p:nvSpPr>
          <p:cNvPr id="5" name="TextBox 4"/>
          <p:cNvSpPr txBox="1"/>
          <p:nvPr/>
        </p:nvSpPr>
        <p:spPr>
          <a:xfrm>
            <a:off x="863600" y="3225800"/>
            <a:ext cx="6858000" cy="1669688"/>
          </a:xfrm>
          <a:prstGeom prst="rect">
            <a:avLst/>
          </a:prstGeom>
          <a:noFill/>
        </p:spPr>
        <p:txBody>
          <a:bodyPr wrap="square" rtlCol="0">
            <a:spAutoFit/>
          </a:bodyPr>
          <a:lstStyle/>
          <a:p>
            <a:r>
              <a:rPr lang="en-US" sz="2050" dirty="0"/>
              <a:t>What if we presented stories as Value Cards? </a:t>
            </a:r>
          </a:p>
          <a:p>
            <a:endParaRPr lang="en-US" sz="2050" dirty="0"/>
          </a:p>
          <a:p>
            <a:r>
              <a:rPr lang="en-US" sz="2050" dirty="0"/>
              <a:t>This idea came from a similar project in School of </a:t>
            </a:r>
            <a:r>
              <a:rPr lang="en-US" sz="2050" dirty="0" err="1"/>
              <a:t>Splunk</a:t>
            </a:r>
            <a:r>
              <a:rPr lang="en-US" sz="2050" dirty="0"/>
              <a:t>. I adapted it to the story content. Some examples are shown here. </a:t>
            </a:r>
          </a:p>
        </p:txBody>
      </p:sp>
      <p:pic>
        <p:nvPicPr>
          <p:cNvPr id="8" name="Picture 7"/>
          <p:cNvPicPr>
            <a:picLocks noChangeAspect="1"/>
          </p:cNvPicPr>
          <p:nvPr/>
        </p:nvPicPr>
        <p:blipFill>
          <a:blip r:embed="rId2"/>
          <a:stretch>
            <a:fillRect/>
          </a:stretch>
        </p:blipFill>
        <p:spPr>
          <a:xfrm>
            <a:off x="6896100" y="5350584"/>
            <a:ext cx="2133600" cy="1352901"/>
          </a:xfrm>
          <a:prstGeom prst="rect">
            <a:avLst/>
          </a:prstGeom>
        </p:spPr>
      </p:pic>
    </p:spTree>
    <p:extLst>
      <p:ext uri="{BB962C8B-B14F-4D97-AF65-F5344CB8AC3E}">
        <p14:creationId xmlns:p14="http://schemas.microsoft.com/office/powerpoint/2010/main" val="9957145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utoShape 1"/>
          <p:cNvSpPr>
            <a:spLocks noChangeArrowheads="1"/>
          </p:cNvSpPr>
          <p:nvPr/>
        </p:nvSpPr>
        <p:spPr bwMode="auto">
          <a:xfrm>
            <a:off x="255192" y="4072049"/>
            <a:ext cx="3893475" cy="2571931"/>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p:txBody>
      </p:sp>
      <p:sp>
        <p:nvSpPr>
          <p:cNvPr id="4" name="AutoShape 1"/>
          <p:cNvSpPr>
            <a:spLocks noChangeArrowheads="1"/>
          </p:cNvSpPr>
          <p:nvPr/>
        </p:nvSpPr>
        <p:spPr bwMode="auto">
          <a:xfrm>
            <a:off x="4471929" y="1035941"/>
            <a:ext cx="4213488" cy="2456627"/>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p:txBody>
      </p:sp>
      <p:sp>
        <p:nvSpPr>
          <p:cNvPr id="6" name="AutoShape 3"/>
          <p:cNvSpPr>
            <a:spLocks noChangeArrowheads="1"/>
          </p:cNvSpPr>
          <p:nvPr/>
        </p:nvSpPr>
        <p:spPr bwMode="auto">
          <a:xfrm>
            <a:off x="273784" y="1035941"/>
            <a:ext cx="3874884" cy="2512365"/>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800" b="0" i="0" u="none" strike="noStrike" cap="none" normalizeH="0" baseline="0" dirty="0">
              <a:ln>
                <a:noFill/>
              </a:ln>
              <a:solidFill>
                <a:schemeClr val="tx1"/>
              </a:solidFill>
              <a:effectLst/>
              <a:latin typeface="+mj-lt"/>
              <a:ea typeface="ＭＳ Ｐゴシック" charset="0"/>
            </a:endParaRPr>
          </a:p>
        </p:txBody>
      </p:sp>
      <p:sp>
        <p:nvSpPr>
          <p:cNvPr id="19" name="AutoShape 1"/>
          <p:cNvSpPr>
            <a:spLocks noChangeArrowheads="1"/>
          </p:cNvSpPr>
          <p:nvPr/>
        </p:nvSpPr>
        <p:spPr bwMode="auto">
          <a:xfrm>
            <a:off x="4641938" y="4072049"/>
            <a:ext cx="3947496" cy="2648907"/>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marL="285750" indent="-285750">
              <a:buFont typeface="Arial"/>
              <a:buChar char="•"/>
            </a:pPr>
            <a:r>
              <a:rPr lang="en-US" sz="2800" b="1" dirty="0"/>
              <a:t>Browsers were </a:t>
            </a:r>
            <a:r>
              <a:rPr lang="en-US" sz="1100" b="1" dirty="0"/>
              <a:t>dropping </a:t>
            </a:r>
          </a:p>
          <a:p>
            <a:endParaRPr lang="en-US" sz="1100" b="1" dirty="0"/>
          </a:p>
          <a:p>
            <a:r>
              <a:rPr lang="en-US" b="1" dirty="0"/>
              <a:t>In one week: </a:t>
            </a:r>
          </a:p>
          <a:p>
            <a:pPr marL="285750" indent="-285750">
              <a:buFont typeface="Arial"/>
              <a:buChar char="•"/>
            </a:pPr>
            <a:r>
              <a:rPr lang="en-US" b="1" dirty="0"/>
              <a:t>Splunk discovered the problem, one line of code out of thousands </a:t>
            </a:r>
          </a:p>
          <a:p>
            <a:pPr marL="285750" indent="-285750">
              <a:buFont typeface="Arial"/>
              <a:buChar char="•"/>
            </a:pPr>
            <a:r>
              <a:rPr lang="en-US" b="1" dirty="0"/>
              <a:t>The line was fixed, stopping the $2M loss. </a:t>
            </a:r>
          </a:p>
        </p:txBody>
      </p:sp>
      <p:sp>
        <p:nvSpPr>
          <p:cNvPr id="22" name="Text Box 2"/>
          <p:cNvSpPr txBox="1">
            <a:spLocks noChangeArrowheads="1"/>
          </p:cNvSpPr>
          <p:nvPr/>
        </p:nvSpPr>
        <p:spPr bwMode="auto">
          <a:xfrm>
            <a:off x="2157588" y="79064"/>
            <a:ext cx="6056405" cy="78453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fontAlgn="base">
              <a:spcBef>
                <a:spcPct val="0"/>
              </a:spcBef>
              <a:spcAft>
                <a:spcPct val="0"/>
              </a:spcAft>
              <a:defRPr sz="2400">
                <a:solidFill>
                  <a:schemeClr val="tx1"/>
                </a:solidFill>
                <a:latin typeface="Arial" charset="0"/>
                <a:ea typeface="ＭＳ Ｐゴシック" charset="0"/>
              </a:defRPr>
            </a:lvl1pPr>
            <a:lvl2pPr fontAlgn="base">
              <a:spcBef>
                <a:spcPct val="0"/>
              </a:spcBef>
              <a:spcAft>
                <a:spcPct val="0"/>
              </a:spcAft>
              <a:defRPr sz="2400">
                <a:solidFill>
                  <a:schemeClr val="tx1"/>
                </a:solidFill>
                <a:latin typeface="Arial" charset="0"/>
                <a:ea typeface="ＭＳ Ｐゴシック" charset="0"/>
              </a:defRPr>
            </a:lvl2pPr>
            <a:lvl3pPr fontAlgn="base">
              <a:spcBef>
                <a:spcPct val="0"/>
              </a:spcBef>
              <a:spcAft>
                <a:spcPct val="0"/>
              </a:spcAft>
              <a:defRPr sz="2400">
                <a:solidFill>
                  <a:schemeClr val="tx1"/>
                </a:solidFill>
                <a:latin typeface="Arial" charset="0"/>
                <a:ea typeface="ＭＳ Ｐゴシック" charset="0"/>
              </a:defRPr>
            </a:lvl3pPr>
            <a:lvl4pPr fontAlgn="base">
              <a:spcBef>
                <a:spcPct val="0"/>
              </a:spcBef>
              <a:spcAft>
                <a:spcPct val="0"/>
              </a:spcAft>
              <a:defRPr sz="2400">
                <a:solidFill>
                  <a:schemeClr val="tx1"/>
                </a:solidFill>
                <a:latin typeface="Arial" charset="0"/>
                <a:ea typeface="ＭＳ Ｐゴシック" charset="0"/>
              </a:defRPr>
            </a:lvl4pPr>
            <a:lvl5pPr fontAlgn="base">
              <a:spcBef>
                <a:spcPct val="0"/>
              </a:spcBef>
              <a:spcAft>
                <a:spcPct val="0"/>
              </a:spcAft>
              <a:defRPr sz="2400">
                <a:solidFill>
                  <a:schemeClr val="tx1"/>
                </a:solidFill>
                <a:latin typeface="Arial" charset="0"/>
                <a:ea typeface="ＭＳ Ｐゴシック" charset="0"/>
              </a:defRPr>
            </a:lvl5pPr>
            <a:lvl6pPr fontAlgn="base">
              <a:spcBef>
                <a:spcPct val="0"/>
              </a:spcBef>
              <a:spcAft>
                <a:spcPct val="0"/>
              </a:spcAft>
              <a:defRPr sz="2400">
                <a:solidFill>
                  <a:schemeClr val="tx1"/>
                </a:solidFill>
                <a:latin typeface="Arial" charset="0"/>
                <a:ea typeface="ＭＳ Ｐゴシック" charset="0"/>
              </a:defRPr>
            </a:lvl6pPr>
            <a:lvl7pPr fontAlgn="base">
              <a:spcBef>
                <a:spcPct val="0"/>
              </a:spcBef>
              <a:spcAft>
                <a:spcPct val="0"/>
              </a:spcAft>
              <a:defRPr sz="2400">
                <a:solidFill>
                  <a:schemeClr val="tx1"/>
                </a:solidFill>
                <a:latin typeface="Arial" charset="0"/>
                <a:ea typeface="ＭＳ Ｐゴシック" charset="0"/>
              </a:defRPr>
            </a:lvl7pPr>
            <a:lvl8pPr fontAlgn="base">
              <a:spcBef>
                <a:spcPct val="0"/>
              </a:spcBef>
              <a:spcAft>
                <a:spcPct val="0"/>
              </a:spcAft>
              <a:defRPr sz="2400">
                <a:solidFill>
                  <a:schemeClr val="tx1"/>
                </a:solidFill>
                <a:latin typeface="Arial" charset="0"/>
                <a:ea typeface="ＭＳ Ｐゴシック" charset="0"/>
              </a:defRPr>
            </a:lvl8pPr>
            <a:lvl9pPr fontAlgn="base">
              <a:spcBef>
                <a:spcPct val="0"/>
              </a:spcBef>
              <a:spcAft>
                <a:spcPct val="0"/>
              </a:spcAft>
              <a:defRPr sz="2400">
                <a:solidFill>
                  <a:schemeClr val="tx1"/>
                </a:solidFill>
                <a:latin typeface="Arial" charset="0"/>
                <a:ea typeface="ＭＳ Ｐゴシック" charset="0"/>
              </a:defRPr>
            </a:lvl9pPr>
          </a:lstStyle>
          <a:p>
            <a:pPr marL="0" marR="0" lvl="0" indent="0" defTabSz="914400" rtl="0" eaLnBrk="1" fontAlgn="base" latinLnBrk="0" hangingPunct="1">
              <a:lnSpc>
                <a:spcPct val="100000"/>
              </a:lnSpc>
              <a:spcBef>
                <a:spcPct val="0"/>
              </a:spcBef>
              <a:spcAft>
                <a:spcPts val="1200"/>
              </a:spcAft>
              <a:buClrTx/>
              <a:buSzTx/>
              <a:buFontTx/>
              <a:buNone/>
              <a:tabLst/>
            </a:pPr>
            <a:r>
              <a:rPr lang="en-US" b="1" dirty="0">
                <a:solidFill>
                  <a:schemeClr val="accent5">
                    <a:lumMod val="75000"/>
                  </a:schemeClr>
                </a:solidFill>
              </a:rPr>
              <a:t>Stories as Value Cards</a:t>
            </a:r>
          </a:p>
          <a:p>
            <a:pPr marL="0" marR="0" lvl="0" indent="0" defTabSz="914400" rtl="0" eaLnBrk="1" fontAlgn="base" latinLnBrk="0" hangingPunct="1">
              <a:lnSpc>
                <a:spcPct val="100000"/>
              </a:lnSpc>
              <a:spcBef>
                <a:spcPct val="0"/>
              </a:spcBef>
              <a:spcAft>
                <a:spcPts val="1200"/>
              </a:spcAft>
              <a:buClrTx/>
              <a:buSzTx/>
              <a:buFontTx/>
              <a:buNone/>
              <a:tabLst/>
            </a:pPr>
            <a:r>
              <a:rPr kumimoji="0" lang="en-US" sz="1800" b="1" i="0" u="none" strike="noStrike" cap="none" normalizeH="0" baseline="0" dirty="0">
                <a:ln>
                  <a:noFill/>
                </a:ln>
                <a:solidFill>
                  <a:schemeClr val="accent5">
                    <a:lumMod val="75000"/>
                  </a:schemeClr>
                </a:solidFill>
                <a:effectLst/>
              </a:rPr>
              <a:t>Splunk</a:t>
            </a:r>
            <a:r>
              <a:rPr kumimoji="0" lang="en-US" sz="1800" b="1" i="0" u="none" strike="noStrike" cap="none" normalizeH="0" dirty="0">
                <a:ln>
                  <a:noFill/>
                </a:ln>
                <a:solidFill>
                  <a:schemeClr val="accent5">
                    <a:lumMod val="75000"/>
                  </a:schemeClr>
                </a:solidFill>
                <a:effectLst/>
              </a:rPr>
              <a:t> Helps a Bank Capture Early Mobile Adapters </a:t>
            </a:r>
            <a:endParaRPr kumimoji="0" lang="en-US" sz="1800" i="0" u="none" strike="noStrike" cap="none" normalizeH="0" baseline="0" dirty="0">
              <a:ln>
                <a:noFill/>
              </a:ln>
              <a:solidFill>
                <a:schemeClr val="accent5">
                  <a:lumMod val="75000"/>
                </a:schemeClr>
              </a:solidFill>
              <a:effectLst/>
            </a:endParaRPr>
          </a:p>
        </p:txBody>
      </p:sp>
      <p:sp>
        <p:nvSpPr>
          <p:cNvPr id="23" name="Rounded Rectangle 22"/>
          <p:cNvSpPr/>
          <p:nvPr/>
        </p:nvSpPr>
        <p:spPr>
          <a:xfrm>
            <a:off x="510478" y="1155953"/>
            <a:ext cx="3327743" cy="417441"/>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a:solidFill>
                  <a:schemeClr val="bg1"/>
                </a:solidFill>
              </a:rPr>
              <a:t>Challenge: Insane Deadline</a:t>
            </a:r>
          </a:p>
        </p:txBody>
      </p:sp>
      <p:sp>
        <p:nvSpPr>
          <p:cNvPr id="28" name="Rounded Rectangle 27"/>
          <p:cNvSpPr/>
          <p:nvPr/>
        </p:nvSpPr>
        <p:spPr>
          <a:xfrm>
            <a:off x="4772207" y="1155953"/>
            <a:ext cx="3499727" cy="410391"/>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a:solidFill>
                  <a:schemeClr val="bg1"/>
                </a:solidFill>
              </a:rPr>
              <a:t>Built With Splunk . . . </a:t>
            </a:r>
          </a:p>
        </p:txBody>
      </p:sp>
      <p:pic>
        <p:nvPicPr>
          <p:cNvPr id="2" name="Picture 1" descr="logo_splunk_1color_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647" y="162378"/>
            <a:ext cx="1228044" cy="363501"/>
          </a:xfrm>
          <a:prstGeom prst="rect">
            <a:avLst/>
          </a:prstGeom>
        </p:spPr>
      </p:pic>
      <p:pic>
        <p:nvPicPr>
          <p:cNvPr id="3" name="Picture 2" descr="School_of_Splunk_Logo[2] copy.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39354" y="79064"/>
            <a:ext cx="622263" cy="603892"/>
          </a:xfrm>
          <a:prstGeom prst="rect">
            <a:avLst/>
          </a:prstGeom>
        </p:spPr>
      </p:pic>
      <p:sp>
        <p:nvSpPr>
          <p:cNvPr id="32" name="AutoShape 3"/>
          <p:cNvSpPr>
            <a:spLocks noChangeArrowheads="1"/>
          </p:cNvSpPr>
          <p:nvPr/>
        </p:nvSpPr>
        <p:spPr bwMode="auto">
          <a:xfrm>
            <a:off x="255192" y="1662973"/>
            <a:ext cx="3893475" cy="416721"/>
          </a:xfrm>
          <a:prstGeom prst="roundRect">
            <a:avLst>
              <a:gd name="adj" fmla="val 16667"/>
            </a:avLst>
          </a:prstGeom>
          <a:noFill/>
          <a:ln>
            <a:no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lvl="0"/>
            <a:r>
              <a:rPr lang="en-US" sz="1100" b="1" dirty="0"/>
              <a:t>IT estimated that it would take 2 years to create a mobile banking app. Despite this, the business asked them to create the app in 7 month—and advertised this launch date. Why? They didn’t want to lose the newly emerging mobile market. </a:t>
            </a:r>
          </a:p>
          <a:p>
            <a:pPr lvl="0"/>
            <a:endParaRPr lang="en-US" sz="1100" b="1" dirty="0"/>
          </a:p>
          <a:p>
            <a:pPr marL="117475" lvl="0" indent="-117475">
              <a:buFont typeface="Arial" panose="020B0604020202020204" pitchFamily="34" charset="0"/>
              <a:buChar char="•"/>
            </a:pPr>
            <a:r>
              <a:rPr lang="en-US" sz="1100" b="1" dirty="0"/>
              <a:t>In the rush to create the app IT realized that they had forgotten a critical component: security monitoring. </a:t>
            </a:r>
          </a:p>
          <a:p>
            <a:pPr marL="117475" lvl="0" indent="-117475">
              <a:buFont typeface="Arial" panose="020B0604020202020204" pitchFamily="34" charset="0"/>
              <a:buChar char="•"/>
            </a:pPr>
            <a:r>
              <a:rPr lang="en-US" sz="1100" b="1" dirty="0"/>
              <a:t>Compliance regulators noticed the lapse and threatened to halt the app distribution. Even though the app had been heavily promoted and customers were waiting for it. </a:t>
            </a:r>
            <a:endParaRPr lang="en-US" sz="1100" dirty="0"/>
          </a:p>
        </p:txBody>
      </p:sp>
      <p:sp>
        <p:nvSpPr>
          <p:cNvPr id="33" name="AutoShape 3"/>
          <p:cNvSpPr>
            <a:spLocks noChangeArrowheads="1"/>
          </p:cNvSpPr>
          <p:nvPr/>
        </p:nvSpPr>
        <p:spPr bwMode="auto">
          <a:xfrm>
            <a:off x="170141" y="4261097"/>
            <a:ext cx="3054576" cy="2377056"/>
          </a:xfrm>
          <a:prstGeom prst="roundRect">
            <a:avLst>
              <a:gd name="adj" fmla="val 16667"/>
            </a:avLst>
          </a:prstGeom>
          <a:noFill/>
          <a:ln>
            <a:no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endParaRPr lang="en-US" sz="1100" dirty="0">
              <a:solidFill>
                <a:schemeClr val="bg2">
                  <a:lumMod val="25000"/>
                </a:schemeClr>
              </a:solidFill>
            </a:endParaRPr>
          </a:p>
        </p:txBody>
      </p:sp>
      <p:sp>
        <p:nvSpPr>
          <p:cNvPr id="24" name="Text Box 2"/>
          <p:cNvSpPr txBox="1">
            <a:spLocks noChangeArrowheads="1"/>
          </p:cNvSpPr>
          <p:nvPr/>
        </p:nvSpPr>
        <p:spPr bwMode="auto">
          <a:xfrm>
            <a:off x="2082801" y="3666603"/>
            <a:ext cx="5475708" cy="236594"/>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fontAlgn="base">
              <a:spcBef>
                <a:spcPct val="0"/>
              </a:spcBef>
              <a:spcAft>
                <a:spcPct val="0"/>
              </a:spcAft>
              <a:defRPr sz="2400">
                <a:solidFill>
                  <a:schemeClr val="tx1"/>
                </a:solidFill>
                <a:latin typeface="Arial" charset="0"/>
                <a:ea typeface="ＭＳ Ｐゴシック" charset="0"/>
              </a:defRPr>
            </a:lvl1pPr>
            <a:lvl2pPr fontAlgn="base">
              <a:spcBef>
                <a:spcPct val="0"/>
              </a:spcBef>
              <a:spcAft>
                <a:spcPct val="0"/>
              </a:spcAft>
              <a:defRPr sz="2400">
                <a:solidFill>
                  <a:schemeClr val="tx1"/>
                </a:solidFill>
                <a:latin typeface="Arial" charset="0"/>
                <a:ea typeface="ＭＳ Ｐゴシック" charset="0"/>
              </a:defRPr>
            </a:lvl2pPr>
            <a:lvl3pPr fontAlgn="base">
              <a:spcBef>
                <a:spcPct val="0"/>
              </a:spcBef>
              <a:spcAft>
                <a:spcPct val="0"/>
              </a:spcAft>
              <a:defRPr sz="2400">
                <a:solidFill>
                  <a:schemeClr val="tx1"/>
                </a:solidFill>
                <a:latin typeface="Arial" charset="0"/>
                <a:ea typeface="ＭＳ Ｐゴシック" charset="0"/>
              </a:defRPr>
            </a:lvl3pPr>
            <a:lvl4pPr fontAlgn="base">
              <a:spcBef>
                <a:spcPct val="0"/>
              </a:spcBef>
              <a:spcAft>
                <a:spcPct val="0"/>
              </a:spcAft>
              <a:defRPr sz="2400">
                <a:solidFill>
                  <a:schemeClr val="tx1"/>
                </a:solidFill>
                <a:latin typeface="Arial" charset="0"/>
                <a:ea typeface="ＭＳ Ｐゴシック" charset="0"/>
              </a:defRPr>
            </a:lvl4pPr>
            <a:lvl5pPr fontAlgn="base">
              <a:spcBef>
                <a:spcPct val="0"/>
              </a:spcBef>
              <a:spcAft>
                <a:spcPct val="0"/>
              </a:spcAft>
              <a:defRPr sz="2400">
                <a:solidFill>
                  <a:schemeClr val="tx1"/>
                </a:solidFill>
                <a:latin typeface="Arial" charset="0"/>
                <a:ea typeface="ＭＳ Ｐゴシック" charset="0"/>
              </a:defRPr>
            </a:lvl5pPr>
            <a:lvl6pPr fontAlgn="base">
              <a:spcBef>
                <a:spcPct val="0"/>
              </a:spcBef>
              <a:spcAft>
                <a:spcPct val="0"/>
              </a:spcAft>
              <a:defRPr sz="2400">
                <a:solidFill>
                  <a:schemeClr val="tx1"/>
                </a:solidFill>
                <a:latin typeface="Arial" charset="0"/>
                <a:ea typeface="ＭＳ Ｐゴシック" charset="0"/>
              </a:defRPr>
            </a:lvl6pPr>
            <a:lvl7pPr fontAlgn="base">
              <a:spcBef>
                <a:spcPct val="0"/>
              </a:spcBef>
              <a:spcAft>
                <a:spcPct val="0"/>
              </a:spcAft>
              <a:defRPr sz="2400">
                <a:solidFill>
                  <a:schemeClr val="tx1"/>
                </a:solidFill>
                <a:latin typeface="Arial" charset="0"/>
                <a:ea typeface="ＭＳ Ｐゴシック" charset="0"/>
              </a:defRPr>
            </a:lvl7pPr>
            <a:lvl8pPr fontAlgn="base">
              <a:spcBef>
                <a:spcPct val="0"/>
              </a:spcBef>
              <a:spcAft>
                <a:spcPct val="0"/>
              </a:spcAft>
              <a:defRPr sz="2400">
                <a:solidFill>
                  <a:schemeClr val="tx1"/>
                </a:solidFill>
                <a:latin typeface="Arial" charset="0"/>
                <a:ea typeface="ＭＳ Ｐゴシック" charset="0"/>
              </a:defRPr>
            </a:lvl8pPr>
            <a:lvl9pPr fontAlgn="base">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ts val="1200"/>
              </a:spcAft>
              <a:buClrTx/>
              <a:buSzTx/>
              <a:buFontTx/>
              <a:buNone/>
              <a:tabLst/>
            </a:pPr>
            <a:r>
              <a:rPr lang="en-US" sz="1800" b="1" dirty="0">
                <a:solidFill>
                  <a:schemeClr val="accent5">
                    <a:lumMod val="75000"/>
                  </a:schemeClr>
                </a:solidFill>
              </a:rPr>
              <a:t>Splunk Stops Weeks of Lost Orders—in 7 days! </a:t>
            </a:r>
            <a:endParaRPr kumimoji="0" lang="en-US" sz="1800" i="0" u="none" strike="noStrike" cap="none" normalizeH="0" baseline="0" dirty="0">
              <a:ln>
                <a:noFill/>
              </a:ln>
              <a:solidFill>
                <a:schemeClr val="accent5">
                  <a:lumMod val="75000"/>
                </a:schemeClr>
              </a:solidFill>
              <a:effectLst/>
            </a:endParaRPr>
          </a:p>
        </p:txBody>
      </p:sp>
      <p:sp>
        <p:nvSpPr>
          <p:cNvPr id="5" name="TextBox 4"/>
          <p:cNvSpPr txBox="1"/>
          <p:nvPr/>
        </p:nvSpPr>
        <p:spPr>
          <a:xfrm>
            <a:off x="369368" y="3666603"/>
            <a:ext cx="1772699" cy="236594"/>
          </a:xfrm>
          <a:prstGeom prst="rect">
            <a:avLst/>
          </a:prstGeom>
        </p:spPr>
        <p:txBody>
          <a:bodyPr wrap="square" lIns="51426" tIns="25713" rIns="51426" bIns="25713" rtlCol="0">
            <a:spAutoFit/>
          </a:bodyPr>
          <a:lstStyle/>
          <a:p>
            <a:r>
              <a:rPr lang="en-US" sz="1200" dirty="0"/>
              <a:t>Web Analytics </a:t>
            </a:r>
          </a:p>
        </p:txBody>
      </p:sp>
      <p:sp>
        <p:nvSpPr>
          <p:cNvPr id="7" name="TextBox 6"/>
          <p:cNvSpPr txBox="1"/>
          <p:nvPr/>
        </p:nvSpPr>
        <p:spPr>
          <a:xfrm>
            <a:off x="4772207" y="1675624"/>
            <a:ext cx="3525021" cy="1406145"/>
          </a:xfrm>
          <a:prstGeom prst="rect">
            <a:avLst/>
          </a:prstGeom>
        </p:spPr>
        <p:txBody>
          <a:bodyPr wrap="square" lIns="51426" tIns="25713" rIns="51426" bIns="25713" rtlCol="0">
            <a:spAutoFit/>
          </a:bodyPr>
          <a:lstStyle/>
          <a:p>
            <a:r>
              <a:rPr lang="en-US" sz="1100" b="1" dirty="0"/>
              <a:t>Leveraging an existing Splunk Enterprise deployment, bank security experts incorporated security and compliance monitoring into the app. </a:t>
            </a:r>
          </a:p>
          <a:p>
            <a:endParaRPr lang="en-US" sz="1100" b="1" dirty="0"/>
          </a:p>
          <a:p>
            <a:pPr marL="171450" indent="-171450">
              <a:buFont typeface="Arial"/>
              <a:buChar char="•"/>
            </a:pPr>
            <a:r>
              <a:rPr lang="en-US" sz="1100" b="1" dirty="0"/>
              <a:t>It took 2 weeks to add the security component. </a:t>
            </a:r>
          </a:p>
          <a:p>
            <a:pPr marL="171450" indent="-171450">
              <a:buFont typeface="Arial"/>
              <a:buChar char="•"/>
            </a:pPr>
            <a:r>
              <a:rPr lang="en-US" sz="1100" b="1" dirty="0"/>
              <a:t>They met the target launch date! </a:t>
            </a:r>
          </a:p>
          <a:p>
            <a:pPr marL="171450" indent="-171450">
              <a:buFont typeface="Arial"/>
              <a:buChar char="•"/>
            </a:pPr>
            <a:r>
              <a:rPr lang="en-US" sz="1100" b="1" dirty="0"/>
              <a:t>They captured the earliest mobile adopters. </a:t>
            </a:r>
          </a:p>
          <a:p>
            <a:pPr marL="171450" indent="-171450">
              <a:buFont typeface="Arial"/>
              <a:buChar char="•"/>
            </a:pPr>
            <a:endParaRPr lang="en-US" sz="1100" dirty="0"/>
          </a:p>
        </p:txBody>
      </p:sp>
      <p:sp>
        <p:nvSpPr>
          <p:cNvPr id="9" name="Rounded Rectangle 8"/>
          <p:cNvSpPr/>
          <p:nvPr/>
        </p:nvSpPr>
        <p:spPr>
          <a:xfrm>
            <a:off x="4842933" y="2980267"/>
            <a:ext cx="3338860" cy="325958"/>
          </a:xfrm>
          <a:prstGeom prst="roundRect">
            <a:avLst/>
          </a:prstGeom>
          <a:solidFill>
            <a:schemeClr val="accent5"/>
          </a:solidFill>
          <a:ln w="12700" cmpd="sng">
            <a:solidFill>
              <a:schemeClr val="tx1">
                <a:lumMod val="50000"/>
                <a:lumOff val="50000"/>
              </a:schemeClr>
            </a:solidFill>
          </a:ln>
          <a:effectLst/>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TextBox 10"/>
          <p:cNvSpPr txBox="1"/>
          <p:nvPr/>
        </p:nvSpPr>
        <p:spPr>
          <a:xfrm>
            <a:off x="4656667" y="3069631"/>
            <a:ext cx="3640561" cy="236594"/>
          </a:xfrm>
          <a:prstGeom prst="rect">
            <a:avLst/>
          </a:prstGeom>
        </p:spPr>
        <p:txBody>
          <a:bodyPr wrap="square" lIns="51426" tIns="25713" rIns="51426" bIns="25713" rtlCol="0">
            <a:spAutoFit/>
          </a:bodyPr>
          <a:lstStyle/>
          <a:p>
            <a:r>
              <a:rPr lang="en-US" sz="1200" dirty="0">
                <a:solidFill>
                  <a:schemeClr val="bg1"/>
                </a:solidFill>
              </a:rPr>
              <a:t>       Strategic Value: Splunk Saved Their Assets </a:t>
            </a:r>
            <a:r>
              <a:rPr lang="en-US" sz="1000" b="1" dirty="0">
                <a:solidFill>
                  <a:schemeClr val="bg1"/>
                </a:solidFill>
              </a:rPr>
              <a:t>! </a:t>
            </a:r>
          </a:p>
        </p:txBody>
      </p:sp>
      <p:sp>
        <p:nvSpPr>
          <p:cNvPr id="34" name="TextBox 33"/>
          <p:cNvSpPr txBox="1"/>
          <p:nvPr/>
        </p:nvSpPr>
        <p:spPr>
          <a:xfrm>
            <a:off x="369368" y="525879"/>
            <a:ext cx="1871455" cy="236594"/>
          </a:xfrm>
          <a:prstGeom prst="rect">
            <a:avLst/>
          </a:prstGeom>
        </p:spPr>
        <p:txBody>
          <a:bodyPr wrap="square" lIns="51426" tIns="25713" rIns="51426" bIns="25713" rtlCol="0">
            <a:spAutoFit/>
          </a:bodyPr>
          <a:lstStyle/>
          <a:p>
            <a:r>
              <a:rPr lang="en-US" sz="1200" dirty="0"/>
              <a:t>Security &amp; Apps Delivery</a:t>
            </a:r>
          </a:p>
        </p:txBody>
      </p:sp>
      <p:sp>
        <p:nvSpPr>
          <p:cNvPr id="40" name="Rounded Rectangle 39"/>
          <p:cNvSpPr/>
          <p:nvPr/>
        </p:nvSpPr>
        <p:spPr>
          <a:xfrm>
            <a:off x="4772207" y="4203382"/>
            <a:ext cx="3499727" cy="410391"/>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a:solidFill>
                  <a:schemeClr val="bg1"/>
                </a:solidFill>
              </a:rPr>
              <a:t>Sleuthed By Splunk . . . </a:t>
            </a:r>
          </a:p>
        </p:txBody>
      </p:sp>
      <p:sp>
        <p:nvSpPr>
          <p:cNvPr id="43" name="Rounded Rectangle 42"/>
          <p:cNvSpPr/>
          <p:nvPr/>
        </p:nvSpPr>
        <p:spPr>
          <a:xfrm>
            <a:off x="369368" y="4203382"/>
            <a:ext cx="3327743" cy="417441"/>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a:solidFill>
                  <a:schemeClr val="bg1"/>
                </a:solidFill>
              </a:rPr>
              <a:t>Challenge: Dropped Web Customers </a:t>
            </a:r>
          </a:p>
        </p:txBody>
      </p:sp>
      <p:sp>
        <p:nvSpPr>
          <p:cNvPr id="47" name="TextBox 46"/>
          <p:cNvSpPr txBox="1"/>
          <p:nvPr/>
        </p:nvSpPr>
        <p:spPr>
          <a:xfrm>
            <a:off x="418929" y="4805524"/>
            <a:ext cx="3525021" cy="2052476"/>
          </a:xfrm>
          <a:prstGeom prst="rect">
            <a:avLst/>
          </a:prstGeom>
        </p:spPr>
        <p:txBody>
          <a:bodyPr wrap="square" lIns="51426" tIns="25713" rIns="51426" bIns="25713" rtlCol="0">
            <a:spAutoFit/>
          </a:bodyPr>
          <a:lstStyle/>
          <a:p>
            <a:pPr marL="285750" indent="-285750">
              <a:buFont typeface="Arial"/>
              <a:buChar char="•"/>
            </a:pPr>
            <a:r>
              <a:rPr lang="en-US" b="1" dirty="0"/>
              <a:t>Browsers were dropping buyers</a:t>
            </a:r>
          </a:p>
          <a:p>
            <a:pPr marL="285750" indent="-285750">
              <a:buFont typeface="Arial"/>
              <a:buChar char="•"/>
            </a:pPr>
            <a:r>
              <a:rPr lang="en-US" b="1" dirty="0"/>
              <a:t>No one knew why</a:t>
            </a:r>
          </a:p>
          <a:p>
            <a:pPr marL="285750" indent="-285750">
              <a:buFont typeface="Arial"/>
              <a:buChar char="•"/>
            </a:pPr>
            <a:r>
              <a:rPr lang="en-US" b="1" dirty="0"/>
              <a:t>$2 M lost in 8 weeks as buyers left for competitors</a:t>
            </a:r>
          </a:p>
          <a:p>
            <a:pPr marL="285750" indent="-285750">
              <a:buFont typeface="Arial"/>
              <a:buChar char="•"/>
            </a:pPr>
            <a:r>
              <a:rPr lang="en-US" b="1" dirty="0"/>
              <a:t>None of their existing tools could find the problem</a:t>
            </a:r>
          </a:p>
          <a:p>
            <a:endParaRPr lang="en-US" sz="1100" b="1" dirty="0"/>
          </a:p>
          <a:p>
            <a:pPr marL="171450" indent="-171450">
              <a:buFont typeface="Arial"/>
              <a:buChar char="•"/>
            </a:pPr>
            <a:endParaRPr lang="en-US" sz="1100" dirty="0"/>
          </a:p>
        </p:txBody>
      </p:sp>
      <p:sp>
        <p:nvSpPr>
          <p:cNvPr id="25" name="Rounded Rectangle 24"/>
          <p:cNvSpPr/>
          <p:nvPr/>
        </p:nvSpPr>
        <p:spPr>
          <a:xfrm>
            <a:off x="5089707" y="6237588"/>
            <a:ext cx="3338860" cy="406391"/>
          </a:xfrm>
          <a:prstGeom prst="roundRect">
            <a:avLst/>
          </a:prstGeom>
          <a:solidFill>
            <a:schemeClr val="accent5"/>
          </a:solidFill>
          <a:ln w="12700" cmpd="sng">
            <a:solidFill>
              <a:schemeClr val="tx1">
                <a:lumMod val="50000"/>
                <a:lumOff val="50000"/>
              </a:schemeClr>
            </a:solidFill>
          </a:ln>
          <a:effectLst/>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chemeClr val="bg1"/>
                </a:solidFill>
              </a:rPr>
              <a:t>ROI: Splunk paid for Splunk in one week</a:t>
            </a:r>
            <a:r>
              <a:rPr lang="en-US" dirty="0"/>
              <a:t>. </a:t>
            </a:r>
          </a:p>
        </p:txBody>
      </p:sp>
    </p:spTree>
    <p:custDataLst>
      <p:tags r:id="rId1"/>
    </p:custDataLst>
    <p:extLst>
      <p:ext uri="{BB962C8B-B14F-4D97-AF65-F5344CB8AC3E}">
        <p14:creationId xmlns:p14="http://schemas.microsoft.com/office/powerpoint/2010/main" val="7708820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656667" y="3069631"/>
            <a:ext cx="3640561" cy="236594"/>
          </a:xfrm>
          <a:prstGeom prst="rect">
            <a:avLst/>
          </a:prstGeom>
        </p:spPr>
        <p:txBody>
          <a:bodyPr wrap="square" lIns="51426" tIns="25713" rIns="51426" bIns="25713" rtlCol="0">
            <a:spAutoFit/>
          </a:bodyPr>
          <a:lstStyle/>
          <a:p>
            <a:r>
              <a:rPr lang="en-US" sz="1200" dirty="0">
                <a:solidFill>
                  <a:schemeClr val="bg1"/>
                </a:solidFill>
              </a:rPr>
              <a:t>  </a:t>
            </a:r>
            <a:endParaRPr lang="en-US" sz="1000" b="1" dirty="0">
              <a:solidFill>
                <a:schemeClr val="bg1"/>
              </a:solidFill>
            </a:endParaRPr>
          </a:p>
        </p:txBody>
      </p:sp>
      <p:sp>
        <p:nvSpPr>
          <p:cNvPr id="8" name="TextBox 7"/>
          <p:cNvSpPr txBox="1"/>
          <p:nvPr/>
        </p:nvSpPr>
        <p:spPr>
          <a:xfrm>
            <a:off x="5089707" y="2717800"/>
            <a:ext cx="2720793" cy="1067591"/>
          </a:xfrm>
          <a:prstGeom prst="rect">
            <a:avLst/>
          </a:prstGeom>
        </p:spPr>
        <p:txBody>
          <a:bodyPr wrap="square" lIns="51426" tIns="25713" rIns="51426" bIns="25713" rtlCol="0">
            <a:spAutoFit/>
          </a:bodyPr>
          <a:lstStyle/>
          <a:p>
            <a:r>
              <a:rPr lang="en-US" sz="1200" b="1" dirty="0">
                <a:solidFill>
                  <a:srgbClr val="FFFFFF"/>
                </a:solidFill>
              </a:rPr>
              <a:t>Monetary Value: Higher Margin per policy sold</a:t>
            </a:r>
          </a:p>
          <a:p>
            <a:r>
              <a:rPr lang="en-US" sz="1200" b="1" dirty="0">
                <a:solidFill>
                  <a:srgbClr val="FFFFFF"/>
                </a:solidFill>
              </a:rPr>
              <a:t>Strategic Value: Direct customers are more loyal, and margins are far higher</a:t>
            </a:r>
          </a:p>
          <a:p>
            <a:endParaRPr lang="en-US" dirty="0"/>
          </a:p>
        </p:txBody>
      </p:sp>
      <p:sp>
        <p:nvSpPr>
          <p:cNvPr id="44" name="AutoShape 1"/>
          <p:cNvSpPr>
            <a:spLocks noChangeArrowheads="1"/>
          </p:cNvSpPr>
          <p:nvPr/>
        </p:nvSpPr>
        <p:spPr bwMode="auto">
          <a:xfrm>
            <a:off x="195502" y="4010373"/>
            <a:ext cx="4122498" cy="2648907"/>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p:txBody>
      </p:sp>
      <p:sp>
        <p:nvSpPr>
          <p:cNvPr id="4" name="AutoShape 1"/>
          <p:cNvSpPr>
            <a:spLocks noChangeArrowheads="1"/>
          </p:cNvSpPr>
          <p:nvPr/>
        </p:nvSpPr>
        <p:spPr bwMode="auto">
          <a:xfrm>
            <a:off x="4511375" y="1035941"/>
            <a:ext cx="4250242" cy="2512856"/>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p:txBody>
      </p:sp>
      <p:sp>
        <p:nvSpPr>
          <p:cNvPr id="6" name="AutoShape 3"/>
          <p:cNvSpPr>
            <a:spLocks noChangeArrowheads="1"/>
          </p:cNvSpPr>
          <p:nvPr/>
        </p:nvSpPr>
        <p:spPr bwMode="auto">
          <a:xfrm>
            <a:off x="273784" y="1035941"/>
            <a:ext cx="3874884" cy="2512365"/>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mj-lt"/>
              <a:ea typeface="ＭＳ Ｐゴシック" charset="0"/>
            </a:endParaRPr>
          </a:p>
        </p:txBody>
      </p:sp>
      <p:sp>
        <p:nvSpPr>
          <p:cNvPr id="19" name="AutoShape 1"/>
          <p:cNvSpPr>
            <a:spLocks noChangeArrowheads="1"/>
          </p:cNvSpPr>
          <p:nvPr/>
        </p:nvSpPr>
        <p:spPr bwMode="auto">
          <a:xfrm>
            <a:off x="4511375" y="4010373"/>
            <a:ext cx="4531025" cy="2627780"/>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marL="742950" lvl="1" indent="-285750">
              <a:buFont typeface="Arial"/>
              <a:buChar char="•"/>
            </a:pPr>
            <a:endParaRPr lang="en-US" b="1" dirty="0"/>
          </a:p>
        </p:txBody>
      </p:sp>
      <p:sp>
        <p:nvSpPr>
          <p:cNvPr id="22" name="Text Box 2"/>
          <p:cNvSpPr txBox="1">
            <a:spLocks noChangeArrowheads="1"/>
          </p:cNvSpPr>
          <p:nvPr/>
        </p:nvSpPr>
        <p:spPr bwMode="auto">
          <a:xfrm>
            <a:off x="2240823" y="539561"/>
            <a:ext cx="6056405" cy="28678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fontAlgn="base">
              <a:spcBef>
                <a:spcPct val="0"/>
              </a:spcBef>
              <a:spcAft>
                <a:spcPct val="0"/>
              </a:spcAft>
              <a:defRPr sz="2400">
                <a:solidFill>
                  <a:schemeClr val="tx1"/>
                </a:solidFill>
                <a:latin typeface="Arial" charset="0"/>
                <a:ea typeface="ＭＳ Ｐゴシック" charset="0"/>
              </a:defRPr>
            </a:lvl1pPr>
            <a:lvl2pPr fontAlgn="base">
              <a:spcBef>
                <a:spcPct val="0"/>
              </a:spcBef>
              <a:spcAft>
                <a:spcPct val="0"/>
              </a:spcAft>
              <a:defRPr sz="2400">
                <a:solidFill>
                  <a:schemeClr val="tx1"/>
                </a:solidFill>
                <a:latin typeface="Arial" charset="0"/>
                <a:ea typeface="ＭＳ Ｐゴシック" charset="0"/>
              </a:defRPr>
            </a:lvl2pPr>
            <a:lvl3pPr fontAlgn="base">
              <a:spcBef>
                <a:spcPct val="0"/>
              </a:spcBef>
              <a:spcAft>
                <a:spcPct val="0"/>
              </a:spcAft>
              <a:defRPr sz="2400">
                <a:solidFill>
                  <a:schemeClr val="tx1"/>
                </a:solidFill>
                <a:latin typeface="Arial" charset="0"/>
                <a:ea typeface="ＭＳ Ｐゴシック" charset="0"/>
              </a:defRPr>
            </a:lvl3pPr>
            <a:lvl4pPr fontAlgn="base">
              <a:spcBef>
                <a:spcPct val="0"/>
              </a:spcBef>
              <a:spcAft>
                <a:spcPct val="0"/>
              </a:spcAft>
              <a:defRPr sz="2400">
                <a:solidFill>
                  <a:schemeClr val="tx1"/>
                </a:solidFill>
                <a:latin typeface="Arial" charset="0"/>
                <a:ea typeface="ＭＳ Ｐゴシック" charset="0"/>
              </a:defRPr>
            </a:lvl4pPr>
            <a:lvl5pPr fontAlgn="base">
              <a:spcBef>
                <a:spcPct val="0"/>
              </a:spcBef>
              <a:spcAft>
                <a:spcPct val="0"/>
              </a:spcAft>
              <a:defRPr sz="2400">
                <a:solidFill>
                  <a:schemeClr val="tx1"/>
                </a:solidFill>
                <a:latin typeface="Arial" charset="0"/>
                <a:ea typeface="ＭＳ Ｐゴシック" charset="0"/>
              </a:defRPr>
            </a:lvl5pPr>
            <a:lvl6pPr fontAlgn="base">
              <a:spcBef>
                <a:spcPct val="0"/>
              </a:spcBef>
              <a:spcAft>
                <a:spcPct val="0"/>
              </a:spcAft>
              <a:defRPr sz="2400">
                <a:solidFill>
                  <a:schemeClr val="tx1"/>
                </a:solidFill>
                <a:latin typeface="Arial" charset="0"/>
                <a:ea typeface="ＭＳ Ｐゴシック" charset="0"/>
              </a:defRPr>
            </a:lvl6pPr>
            <a:lvl7pPr fontAlgn="base">
              <a:spcBef>
                <a:spcPct val="0"/>
              </a:spcBef>
              <a:spcAft>
                <a:spcPct val="0"/>
              </a:spcAft>
              <a:defRPr sz="2400">
                <a:solidFill>
                  <a:schemeClr val="tx1"/>
                </a:solidFill>
                <a:latin typeface="Arial" charset="0"/>
                <a:ea typeface="ＭＳ Ｐゴシック" charset="0"/>
              </a:defRPr>
            </a:lvl7pPr>
            <a:lvl8pPr fontAlgn="base">
              <a:spcBef>
                <a:spcPct val="0"/>
              </a:spcBef>
              <a:spcAft>
                <a:spcPct val="0"/>
              </a:spcAft>
              <a:defRPr sz="2400">
                <a:solidFill>
                  <a:schemeClr val="tx1"/>
                </a:solidFill>
                <a:latin typeface="Arial" charset="0"/>
                <a:ea typeface="ＭＳ Ｐゴシック" charset="0"/>
              </a:defRPr>
            </a:lvl8pPr>
            <a:lvl9pPr fontAlgn="base">
              <a:spcBef>
                <a:spcPct val="0"/>
              </a:spcBef>
              <a:spcAft>
                <a:spcPct val="0"/>
              </a:spcAft>
              <a:defRPr sz="2400">
                <a:solidFill>
                  <a:schemeClr val="tx1"/>
                </a:solidFill>
                <a:latin typeface="Arial" charset="0"/>
                <a:ea typeface="ＭＳ Ｐゴシック" charset="0"/>
              </a:defRPr>
            </a:lvl9pPr>
          </a:lstStyle>
          <a:p>
            <a:pPr marL="0" marR="0" lvl="0" indent="0" defTabSz="914400" rtl="0" eaLnBrk="1" fontAlgn="base" latinLnBrk="0" hangingPunct="1">
              <a:lnSpc>
                <a:spcPct val="100000"/>
              </a:lnSpc>
              <a:spcBef>
                <a:spcPct val="0"/>
              </a:spcBef>
              <a:spcAft>
                <a:spcPts val="1200"/>
              </a:spcAft>
              <a:buClrTx/>
              <a:buSzTx/>
              <a:buFontTx/>
              <a:buNone/>
              <a:tabLst/>
            </a:pPr>
            <a:r>
              <a:rPr lang="en-US" sz="1800" b="1" dirty="0">
                <a:solidFill>
                  <a:schemeClr val="accent5">
                    <a:lumMod val="75000"/>
                  </a:schemeClr>
                </a:solidFill>
              </a:rPr>
              <a:t>Racing the Rate Raiders . . .  </a:t>
            </a:r>
            <a:r>
              <a:rPr lang="en-US" sz="1800" b="1">
                <a:solidFill>
                  <a:schemeClr val="accent5">
                    <a:lumMod val="75000"/>
                  </a:schemeClr>
                </a:solidFill>
              </a:rPr>
              <a:t>Insurance Industry </a:t>
            </a:r>
            <a:endParaRPr kumimoji="0" lang="en-US" sz="1800" i="0" u="none" strike="noStrike" cap="none" normalizeH="0" baseline="0" dirty="0">
              <a:ln>
                <a:noFill/>
              </a:ln>
              <a:solidFill>
                <a:schemeClr val="accent5">
                  <a:lumMod val="75000"/>
                </a:schemeClr>
              </a:solidFill>
              <a:effectLst/>
            </a:endParaRPr>
          </a:p>
        </p:txBody>
      </p:sp>
      <p:sp>
        <p:nvSpPr>
          <p:cNvPr id="23" name="Rounded Rectangle 22"/>
          <p:cNvSpPr/>
          <p:nvPr/>
        </p:nvSpPr>
        <p:spPr>
          <a:xfrm>
            <a:off x="510478" y="1155953"/>
            <a:ext cx="3327743" cy="417441"/>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a:solidFill>
                  <a:schemeClr val="bg1"/>
                </a:solidFill>
              </a:rPr>
              <a:t>Challenge:  “Partner”  Pilfering </a:t>
            </a:r>
          </a:p>
        </p:txBody>
      </p:sp>
      <p:sp>
        <p:nvSpPr>
          <p:cNvPr id="28" name="Rounded Rectangle 27"/>
          <p:cNvSpPr/>
          <p:nvPr/>
        </p:nvSpPr>
        <p:spPr>
          <a:xfrm>
            <a:off x="4772207" y="1155953"/>
            <a:ext cx="3499727" cy="410391"/>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a:solidFill>
                  <a:schemeClr val="bg1"/>
                </a:solidFill>
              </a:rPr>
              <a:t>Solved by Splunk . . . </a:t>
            </a:r>
          </a:p>
        </p:txBody>
      </p:sp>
      <p:pic>
        <p:nvPicPr>
          <p:cNvPr id="2" name="Picture 1" descr="logo_splunk_1color_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647" y="162378"/>
            <a:ext cx="1228044" cy="363501"/>
          </a:xfrm>
          <a:prstGeom prst="rect">
            <a:avLst/>
          </a:prstGeom>
        </p:spPr>
      </p:pic>
      <p:pic>
        <p:nvPicPr>
          <p:cNvPr id="3" name="Picture 2" descr="School_of_Splunk_Logo[2] copy.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39354" y="79064"/>
            <a:ext cx="622263" cy="603892"/>
          </a:xfrm>
          <a:prstGeom prst="rect">
            <a:avLst/>
          </a:prstGeom>
        </p:spPr>
      </p:pic>
      <p:sp>
        <p:nvSpPr>
          <p:cNvPr id="32" name="AutoShape 3"/>
          <p:cNvSpPr>
            <a:spLocks noChangeArrowheads="1"/>
          </p:cNvSpPr>
          <p:nvPr/>
        </p:nvSpPr>
        <p:spPr bwMode="auto">
          <a:xfrm>
            <a:off x="255192" y="1662973"/>
            <a:ext cx="3893475" cy="416721"/>
          </a:xfrm>
          <a:prstGeom prst="roundRect">
            <a:avLst>
              <a:gd name="adj" fmla="val 16667"/>
            </a:avLst>
          </a:prstGeom>
          <a:noFill/>
          <a:ln>
            <a:no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lvl="0"/>
            <a:r>
              <a:rPr lang="en-US" sz="1400" b="1" dirty="0"/>
              <a:t>What if your resellers get to the customer before you do? </a:t>
            </a:r>
          </a:p>
          <a:p>
            <a:pPr lvl="0"/>
            <a:endParaRPr lang="en-US" sz="1100" b="1" dirty="0"/>
          </a:p>
          <a:p>
            <a:pPr marL="117475" lvl="0" indent="-117475">
              <a:buFont typeface="Arial" panose="020B0604020202020204" pitchFamily="34" charset="0"/>
              <a:buChar char="•"/>
            </a:pPr>
            <a:r>
              <a:rPr lang="en-US" sz="1100" b="1" dirty="0"/>
              <a:t>Potential customers were coming directly to the insurance company’s website. But it was down –50% of the time! </a:t>
            </a:r>
          </a:p>
          <a:p>
            <a:pPr marL="117475" lvl="0" indent="-117475">
              <a:buFont typeface="Arial" panose="020B0604020202020204" pitchFamily="34" charset="0"/>
              <a:buChar char="•"/>
            </a:pPr>
            <a:r>
              <a:rPr lang="en-US" sz="1100" b="1" dirty="0"/>
              <a:t>So customers already interested in this particular insurance would leave the site, go to an aggregator, and buy the insurance from them. </a:t>
            </a:r>
          </a:p>
          <a:p>
            <a:pPr marL="117475" lvl="0" indent="-117475">
              <a:buFont typeface="Arial" panose="020B0604020202020204" pitchFamily="34" charset="0"/>
              <a:buChar char="•"/>
            </a:pPr>
            <a:r>
              <a:rPr lang="en-US" sz="1100" b="1" dirty="0"/>
              <a:t>This forced the company to pay commission on a customer they could have sold to directly! </a:t>
            </a:r>
            <a:endParaRPr lang="en-US" sz="1100" dirty="0"/>
          </a:p>
        </p:txBody>
      </p:sp>
      <p:sp>
        <p:nvSpPr>
          <p:cNvPr id="33" name="AutoShape 3"/>
          <p:cNvSpPr>
            <a:spLocks noChangeArrowheads="1"/>
          </p:cNvSpPr>
          <p:nvPr/>
        </p:nvSpPr>
        <p:spPr bwMode="auto">
          <a:xfrm>
            <a:off x="170141" y="4261097"/>
            <a:ext cx="3054576" cy="2377056"/>
          </a:xfrm>
          <a:prstGeom prst="roundRect">
            <a:avLst>
              <a:gd name="adj" fmla="val 16667"/>
            </a:avLst>
          </a:prstGeom>
          <a:noFill/>
          <a:ln>
            <a:no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endParaRPr lang="en-US" sz="1100" dirty="0">
              <a:solidFill>
                <a:schemeClr val="bg2">
                  <a:lumMod val="25000"/>
                </a:schemeClr>
              </a:solidFill>
            </a:endParaRPr>
          </a:p>
        </p:txBody>
      </p:sp>
      <p:sp>
        <p:nvSpPr>
          <p:cNvPr id="24" name="Text Box 2"/>
          <p:cNvSpPr txBox="1">
            <a:spLocks noChangeArrowheads="1"/>
          </p:cNvSpPr>
          <p:nvPr/>
        </p:nvSpPr>
        <p:spPr bwMode="auto">
          <a:xfrm>
            <a:off x="2336800" y="3666603"/>
            <a:ext cx="6705600" cy="328470"/>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fontAlgn="base">
              <a:spcBef>
                <a:spcPct val="0"/>
              </a:spcBef>
              <a:spcAft>
                <a:spcPct val="0"/>
              </a:spcAft>
              <a:defRPr sz="2400">
                <a:solidFill>
                  <a:schemeClr val="tx1"/>
                </a:solidFill>
                <a:latin typeface="Arial" charset="0"/>
                <a:ea typeface="ＭＳ Ｐゴシック" charset="0"/>
              </a:defRPr>
            </a:lvl1pPr>
            <a:lvl2pPr fontAlgn="base">
              <a:spcBef>
                <a:spcPct val="0"/>
              </a:spcBef>
              <a:spcAft>
                <a:spcPct val="0"/>
              </a:spcAft>
              <a:defRPr sz="2400">
                <a:solidFill>
                  <a:schemeClr val="tx1"/>
                </a:solidFill>
                <a:latin typeface="Arial" charset="0"/>
                <a:ea typeface="ＭＳ Ｐゴシック" charset="0"/>
              </a:defRPr>
            </a:lvl2pPr>
            <a:lvl3pPr fontAlgn="base">
              <a:spcBef>
                <a:spcPct val="0"/>
              </a:spcBef>
              <a:spcAft>
                <a:spcPct val="0"/>
              </a:spcAft>
              <a:defRPr sz="2400">
                <a:solidFill>
                  <a:schemeClr val="tx1"/>
                </a:solidFill>
                <a:latin typeface="Arial" charset="0"/>
                <a:ea typeface="ＭＳ Ｐゴシック" charset="0"/>
              </a:defRPr>
            </a:lvl3pPr>
            <a:lvl4pPr fontAlgn="base">
              <a:spcBef>
                <a:spcPct val="0"/>
              </a:spcBef>
              <a:spcAft>
                <a:spcPct val="0"/>
              </a:spcAft>
              <a:defRPr sz="2400">
                <a:solidFill>
                  <a:schemeClr val="tx1"/>
                </a:solidFill>
                <a:latin typeface="Arial" charset="0"/>
                <a:ea typeface="ＭＳ Ｐゴシック" charset="0"/>
              </a:defRPr>
            </a:lvl4pPr>
            <a:lvl5pPr fontAlgn="base">
              <a:spcBef>
                <a:spcPct val="0"/>
              </a:spcBef>
              <a:spcAft>
                <a:spcPct val="0"/>
              </a:spcAft>
              <a:defRPr sz="2400">
                <a:solidFill>
                  <a:schemeClr val="tx1"/>
                </a:solidFill>
                <a:latin typeface="Arial" charset="0"/>
                <a:ea typeface="ＭＳ Ｐゴシック" charset="0"/>
              </a:defRPr>
            </a:lvl5pPr>
            <a:lvl6pPr fontAlgn="base">
              <a:spcBef>
                <a:spcPct val="0"/>
              </a:spcBef>
              <a:spcAft>
                <a:spcPct val="0"/>
              </a:spcAft>
              <a:defRPr sz="2400">
                <a:solidFill>
                  <a:schemeClr val="tx1"/>
                </a:solidFill>
                <a:latin typeface="Arial" charset="0"/>
                <a:ea typeface="ＭＳ Ｐゴシック" charset="0"/>
              </a:defRPr>
            </a:lvl6pPr>
            <a:lvl7pPr fontAlgn="base">
              <a:spcBef>
                <a:spcPct val="0"/>
              </a:spcBef>
              <a:spcAft>
                <a:spcPct val="0"/>
              </a:spcAft>
              <a:defRPr sz="2400">
                <a:solidFill>
                  <a:schemeClr val="tx1"/>
                </a:solidFill>
                <a:latin typeface="Arial" charset="0"/>
                <a:ea typeface="ＭＳ Ｐゴシック" charset="0"/>
              </a:defRPr>
            </a:lvl7pPr>
            <a:lvl8pPr fontAlgn="base">
              <a:spcBef>
                <a:spcPct val="0"/>
              </a:spcBef>
              <a:spcAft>
                <a:spcPct val="0"/>
              </a:spcAft>
              <a:defRPr sz="2400">
                <a:solidFill>
                  <a:schemeClr val="tx1"/>
                </a:solidFill>
                <a:latin typeface="Arial" charset="0"/>
                <a:ea typeface="ＭＳ Ｐゴシック" charset="0"/>
              </a:defRPr>
            </a:lvl8pPr>
            <a:lvl9pPr fontAlgn="base">
              <a:spcBef>
                <a:spcPct val="0"/>
              </a:spcBef>
              <a:spcAft>
                <a:spcPct val="0"/>
              </a:spcAft>
              <a:defRPr sz="2400">
                <a:solidFill>
                  <a:schemeClr val="tx1"/>
                </a:solidFill>
                <a:latin typeface="Arial" charset="0"/>
                <a:ea typeface="ＭＳ Ｐゴシック" charset="0"/>
              </a:defRPr>
            </a:lvl9pPr>
          </a:lstStyle>
          <a:p>
            <a:pPr marL="0" marR="0" lvl="0" indent="0" defTabSz="914400" rtl="0" eaLnBrk="1" fontAlgn="base" latinLnBrk="0" hangingPunct="1">
              <a:lnSpc>
                <a:spcPct val="100000"/>
              </a:lnSpc>
              <a:spcBef>
                <a:spcPct val="0"/>
              </a:spcBef>
              <a:spcAft>
                <a:spcPts val="1200"/>
              </a:spcAft>
              <a:buClrTx/>
              <a:buSzTx/>
              <a:buFontTx/>
              <a:buNone/>
              <a:tabLst/>
            </a:pPr>
            <a:r>
              <a:rPr lang="en-US" sz="1800" b="1" dirty="0">
                <a:solidFill>
                  <a:schemeClr val="accent5">
                    <a:lumMod val="75000"/>
                  </a:schemeClr>
                </a:solidFill>
              </a:rPr>
              <a:t>Barring the Trolls . . $3B Video Gaming</a:t>
            </a:r>
            <a:endParaRPr kumimoji="0" lang="en-US" sz="1800" i="0" u="none" strike="noStrike" cap="none" normalizeH="0" baseline="0" dirty="0">
              <a:ln>
                <a:noFill/>
              </a:ln>
              <a:solidFill>
                <a:schemeClr val="accent5">
                  <a:lumMod val="75000"/>
                </a:schemeClr>
              </a:solidFill>
              <a:effectLst/>
            </a:endParaRPr>
          </a:p>
        </p:txBody>
      </p:sp>
      <p:sp>
        <p:nvSpPr>
          <p:cNvPr id="5" name="TextBox 4"/>
          <p:cNvSpPr txBox="1"/>
          <p:nvPr/>
        </p:nvSpPr>
        <p:spPr>
          <a:xfrm>
            <a:off x="369368" y="3666603"/>
            <a:ext cx="1772699" cy="236594"/>
          </a:xfrm>
          <a:prstGeom prst="rect">
            <a:avLst/>
          </a:prstGeom>
        </p:spPr>
        <p:txBody>
          <a:bodyPr wrap="square" lIns="51426" tIns="25713" rIns="51426" bIns="25713" rtlCol="0">
            <a:spAutoFit/>
          </a:bodyPr>
          <a:lstStyle/>
          <a:p>
            <a:r>
              <a:rPr lang="en-US" sz="1200" dirty="0"/>
              <a:t>Web Analytics </a:t>
            </a:r>
          </a:p>
        </p:txBody>
      </p:sp>
      <p:sp>
        <p:nvSpPr>
          <p:cNvPr id="7" name="TextBox 6"/>
          <p:cNvSpPr txBox="1"/>
          <p:nvPr/>
        </p:nvSpPr>
        <p:spPr>
          <a:xfrm>
            <a:off x="4903546" y="1662973"/>
            <a:ext cx="3525021" cy="1206090"/>
          </a:xfrm>
          <a:prstGeom prst="rect">
            <a:avLst/>
          </a:prstGeom>
        </p:spPr>
        <p:txBody>
          <a:bodyPr wrap="square" lIns="51426" tIns="25713" rIns="51426" bIns="25713" rtlCol="0">
            <a:spAutoFit/>
          </a:bodyPr>
          <a:lstStyle/>
          <a:p>
            <a:pPr marL="171450" indent="-171450">
              <a:buFont typeface="Arial"/>
              <a:buChar char="•"/>
            </a:pPr>
            <a:r>
              <a:rPr lang="en-US" sz="1600" b="1" dirty="0"/>
              <a:t>Uptime improved by 100%</a:t>
            </a:r>
          </a:p>
          <a:p>
            <a:pPr marL="171450" indent="-171450">
              <a:buFont typeface="Arial"/>
              <a:buChar char="•"/>
            </a:pPr>
            <a:r>
              <a:rPr lang="en-US" sz="1600" b="1" dirty="0"/>
              <a:t>Site Performance enhanced conversion rate. </a:t>
            </a:r>
          </a:p>
          <a:p>
            <a:endParaRPr lang="en-US" sz="1600" b="1" dirty="0"/>
          </a:p>
          <a:p>
            <a:pPr marL="171450" indent="-171450">
              <a:buFont typeface="Arial"/>
              <a:buChar char="•"/>
            </a:pPr>
            <a:endParaRPr lang="en-US" sz="1100" dirty="0"/>
          </a:p>
        </p:txBody>
      </p:sp>
      <p:sp>
        <p:nvSpPr>
          <p:cNvPr id="34" name="TextBox 33"/>
          <p:cNvSpPr txBox="1"/>
          <p:nvPr/>
        </p:nvSpPr>
        <p:spPr>
          <a:xfrm>
            <a:off x="369368" y="525879"/>
            <a:ext cx="1871455" cy="236594"/>
          </a:xfrm>
          <a:prstGeom prst="rect">
            <a:avLst/>
          </a:prstGeom>
        </p:spPr>
        <p:txBody>
          <a:bodyPr wrap="square" lIns="51426" tIns="25713" rIns="51426" bIns="25713" rtlCol="0">
            <a:spAutoFit/>
          </a:bodyPr>
          <a:lstStyle/>
          <a:p>
            <a:r>
              <a:rPr lang="en-US" sz="1200" dirty="0"/>
              <a:t>IT Operations</a:t>
            </a:r>
          </a:p>
        </p:txBody>
      </p:sp>
      <p:sp>
        <p:nvSpPr>
          <p:cNvPr id="40" name="Rounded Rectangle 39"/>
          <p:cNvSpPr/>
          <p:nvPr/>
        </p:nvSpPr>
        <p:spPr>
          <a:xfrm>
            <a:off x="4903545" y="4203382"/>
            <a:ext cx="3685888" cy="511673"/>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solidFill>
                  <a:schemeClr val="bg1"/>
                </a:solidFill>
              </a:rPr>
              <a:t>Stopped By Splunk . . </a:t>
            </a:r>
            <a:r>
              <a:rPr lang="en-US" sz="1600" dirty="0">
                <a:solidFill>
                  <a:schemeClr val="bg1"/>
                </a:solidFill>
              </a:rPr>
              <a:t>. </a:t>
            </a:r>
          </a:p>
        </p:txBody>
      </p:sp>
      <p:sp>
        <p:nvSpPr>
          <p:cNvPr id="47" name="TextBox 46"/>
          <p:cNvSpPr txBox="1"/>
          <p:nvPr/>
        </p:nvSpPr>
        <p:spPr>
          <a:xfrm>
            <a:off x="418929" y="4934075"/>
            <a:ext cx="3729739" cy="1590811"/>
          </a:xfrm>
          <a:prstGeom prst="rect">
            <a:avLst/>
          </a:prstGeom>
        </p:spPr>
        <p:txBody>
          <a:bodyPr wrap="square" lIns="51426" tIns="25713" rIns="51426" bIns="25713" rtlCol="0">
            <a:spAutoFit/>
          </a:bodyPr>
          <a:lstStyle/>
          <a:p>
            <a:pPr marL="285750" indent="-285750">
              <a:buFont typeface="Arial"/>
              <a:buChar char="•"/>
            </a:pPr>
            <a:r>
              <a:rPr lang="en-US" sz="1400" dirty="0"/>
              <a:t>Saboteurs, Trolls, Spammers, and Bullies were taking over and dominating the forum, a key aspect of brand identity and customer loyalty for this 25-year old gaming company. </a:t>
            </a:r>
            <a:endParaRPr lang="en-US" sz="1600" dirty="0"/>
          </a:p>
          <a:p>
            <a:pPr marL="285750" indent="-285750">
              <a:buFont typeface="Arial"/>
              <a:buChar char="•"/>
            </a:pPr>
            <a:endParaRPr lang="en-US" sz="1400" dirty="0"/>
          </a:p>
          <a:p>
            <a:pPr marL="285750" indent="-285750">
              <a:buFont typeface="Arial"/>
              <a:buChar char="•"/>
            </a:pPr>
            <a:r>
              <a:rPr lang="en-US" sz="1400" dirty="0"/>
              <a:t>It required one new headcount per month to keep up with the deluge</a:t>
            </a:r>
            <a:r>
              <a:rPr lang="en-US" sz="1600" dirty="0"/>
              <a:t>. </a:t>
            </a:r>
          </a:p>
        </p:txBody>
      </p:sp>
      <p:sp>
        <p:nvSpPr>
          <p:cNvPr id="25" name="Rounded Rectangle 24"/>
          <p:cNvSpPr/>
          <p:nvPr/>
        </p:nvSpPr>
        <p:spPr>
          <a:xfrm>
            <a:off x="4903546" y="5999644"/>
            <a:ext cx="3858071" cy="638509"/>
          </a:xfrm>
          <a:prstGeom prst="roundRect">
            <a:avLst/>
          </a:prstGeom>
          <a:solidFill>
            <a:schemeClr val="accent5"/>
          </a:solidFill>
          <a:ln w="12700" cmpd="sng">
            <a:solidFill>
              <a:schemeClr val="tx1">
                <a:lumMod val="50000"/>
                <a:lumOff val="50000"/>
              </a:schemeClr>
            </a:solidFill>
          </a:ln>
          <a:effectLst/>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dirty="0">
              <a:solidFill>
                <a:schemeClr val="bg1"/>
              </a:solidFill>
            </a:endParaRPr>
          </a:p>
          <a:p>
            <a:pPr marL="171450" indent="-171450">
              <a:buFont typeface="Arial"/>
              <a:buChar char="•"/>
            </a:pPr>
            <a:r>
              <a:rPr lang="en-US" sz="1600" dirty="0">
                <a:solidFill>
                  <a:schemeClr val="bg1"/>
                </a:solidFill>
              </a:rPr>
              <a:t>New Hire Reductions: $1.5 M first year</a:t>
            </a:r>
          </a:p>
          <a:p>
            <a:pPr marL="171450" indent="-171450">
              <a:buFont typeface="Arial"/>
              <a:buChar char="•"/>
            </a:pPr>
            <a:r>
              <a:rPr lang="en-US" sz="1600" dirty="0">
                <a:solidFill>
                  <a:schemeClr val="bg1"/>
                </a:solidFill>
              </a:rPr>
              <a:t>Preserved online community: invaluable.</a:t>
            </a:r>
          </a:p>
          <a:p>
            <a:pPr algn="ctr"/>
            <a:r>
              <a:rPr lang="en-US" dirty="0"/>
              <a:t>.</a:t>
            </a:r>
          </a:p>
        </p:txBody>
      </p:sp>
      <p:sp>
        <p:nvSpPr>
          <p:cNvPr id="9" name="Rounded Rectangle 8"/>
          <p:cNvSpPr/>
          <p:nvPr/>
        </p:nvSpPr>
        <p:spPr>
          <a:xfrm>
            <a:off x="4903545" y="2552700"/>
            <a:ext cx="3525021" cy="939868"/>
          </a:xfrm>
          <a:prstGeom prst="roundRect">
            <a:avLst>
              <a:gd name="adj" fmla="val 27548"/>
            </a:avLst>
          </a:prstGeom>
          <a:solidFill>
            <a:schemeClr val="accent5"/>
          </a:solidFill>
          <a:ln w="12700" cmpd="sng">
            <a:solidFill>
              <a:schemeClr val="tx1">
                <a:lumMod val="50000"/>
                <a:lumOff val="50000"/>
              </a:schemeClr>
            </a:solidFill>
          </a:ln>
          <a:effectLst/>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TextBox 9"/>
          <p:cNvSpPr txBox="1"/>
          <p:nvPr/>
        </p:nvSpPr>
        <p:spPr>
          <a:xfrm>
            <a:off x="5089707" y="2609643"/>
            <a:ext cx="3338860" cy="975258"/>
          </a:xfrm>
          <a:prstGeom prst="rect">
            <a:avLst/>
          </a:prstGeom>
        </p:spPr>
        <p:txBody>
          <a:bodyPr wrap="square" lIns="51426" tIns="25713" rIns="51426" bIns="25713" rtlCol="0">
            <a:spAutoFit/>
          </a:bodyPr>
          <a:lstStyle/>
          <a:p>
            <a:pPr marL="171450" indent="-171450">
              <a:buFont typeface="Arial"/>
              <a:buChar char="•"/>
            </a:pPr>
            <a:r>
              <a:rPr lang="en-US" sz="1400" b="1" dirty="0">
                <a:solidFill>
                  <a:srgbClr val="FFFFFF"/>
                </a:solidFill>
              </a:rPr>
              <a:t> </a:t>
            </a:r>
            <a:r>
              <a:rPr lang="en-US" sz="1400" dirty="0">
                <a:solidFill>
                  <a:srgbClr val="FFFFFF"/>
                </a:solidFill>
              </a:rPr>
              <a:t>Higher margin per policy sold</a:t>
            </a:r>
          </a:p>
          <a:p>
            <a:pPr marL="171450" indent="-171450">
              <a:buFont typeface="Arial"/>
              <a:buChar char="•"/>
            </a:pPr>
            <a:r>
              <a:rPr lang="en-US" sz="1400" dirty="0">
                <a:solidFill>
                  <a:srgbClr val="FFFFFF"/>
                </a:solidFill>
              </a:rPr>
              <a:t> Direct customers are more loyal and more likely to buy additional coverage.</a:t>
            </a:r>
          </a:p>
          <a:p>
            <a:endParaRPr lang="en-US" dirty="0"/>
          </a:p>
        </p:txBody>
      </p:sp>
      <p:sp>
        <p:nvSpPr>
          <p:cNvPr id="27" name="Rounded Rectangle 26"/>
          <p:cNvSpPr/>
          <p:nvPr/>
        </p:nvSpPr>
        <p:spPr>
          <a:xfrm>
            <a:off x="369368" y="4197987"/>
            <a:ext cx="3618432" cy="517068"/>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r>
              <a:rPr lang="en-US" sz="1600" dirty="0">
                <a:solidFill>
                  <a:schemeClr val="bg1"/>
                </a:solidFill>
              </a:rPr>
              <a:t>Challenge:  Trolls on Forum Posts</a:t>
            </a:r>
          </a:p>
        </p:txBody>
      </p:sp>
      <p:sp>
        <p:nvSpPr>
          <p:cNvPr id="13" name="TextBox 12"/>
          <p:cNvSpPr txBox="1"/>
          <p:nvPr/>
        </p:nvSpPr>
        <p:spPr>
          <a:xfrm>
            <a:off x="5422900" y="5029200"/>
            <a:ext cx="3166534" cy="328927"/>
          </a:xfrm>
          <a:prstGeom prst="rect">
            <a:avLst/>
          </a:prstGeom>
        </p:spPr>
        <p:txBody>
          <a:bodyPr wrap="square" lIns="51426" tIns="25713" rIns="51426" bIns="25713" rtlCol="0">
            <a:spAutoFit/>
          </a:bodyPr>
          <a:lstStyle/>
          <a:p>
            <a:endParaRPr lang="en-US" dirty="0"/>
          </a:p>
        </p:txBody>
      </p:sp>
      <p:sp>
        <p:nvSpPr>
          <p:cNvPr id="14" name="TextBox 13"/>
          <p:cNvSpPr txBox="1"/>
          <p:nvPr/>
        </p:nvSpPr>
        <p:spPr>
          <a:xfrm>
            <a:off x="5422900" y="4927600"/>
            <a:ext cx="3005667" cy="328927"/>
          </a:xfrm>
          <a:prstGeom prst="rect">
            <a:avLst/>
          </a:prstGeom>
        </p:spPr>
        <p:txBody>
          <a:bodyPr wrap="square" lIns="51426" tIns="25713" rIns="51426" bIns="25713" rtlCol="0">
            <a:spAutoFit/>
          </a:bodyPr>
          <a:lstStyle/>
          <a:p>
            <a:endParaRPr lang="en-US" dirty="0"/>
          </a:p>
        </p:txBody>
      </p:sp>
      <p:sp>
        <p:nvSpPr>
          <p:cNvPr id="15" name="TextBox 14"/>
          <p:cNvSpPr txBox="1"/>
          <p:nvPr/>
        </p:nvSpPr>
        <p:spPr>
          <a:xfrm>
            <a:off x="4903545" y="4778165"/>
            <a:ext cx="3858071" cy="1221479"/>
          </a:xfrm>
          <a:prstGeom prst="rect">
            <a:avLst/>
          </a:prstGeom>
        </p:spPr>
        <p:txBody>
          <a:bodyPr wrap="square" lIns="51426" tIns="25713" rIns="51426" bIns="25713" rtlCol="0">
            <a:spAutoFit/>
          </a:bodyPr>
          <a:lstStyle/>
          <a:p>
            <a:r>
              <a:rPr lang="en-US" sz="1600" dirty="0"/>
              <a:t>Ingenious Splunk  searches of forum text found rules violations, repeat posts,  aggressive keyword terms.  Warnings sent to offending users; repeat offenders kicked off. </a:t>
            </a:r>
          </a:p>
          <a:p>
            <a:endParaRPr lang="en-US" sz="1200" dirty="0"/>
          </a:p>
        </p:txBody>
      </p:sp>
    </p:spTree>
    <p:custDataLst>
      <p:tags r:id="rId1"/>
    </p:custDataLst>
    <p:extLst>
      <p:ext uri="{BB962C8B-B14F-4D97-AF65-F5344CB8AC3E}">
        <p14:creationId xmlns:p14="http://schemas.microsoft.com/office/powerpoint/2010/main" val="42074978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utoShape 1"/>
          <p:cNvSpPr>
            <a:spLocks noChangeArrowheads="1"/>
          </p:cNvSpPr>
          <p:nvPr/>
        </p:nvSpPr>
        <p:spPr bwMode="auto">
          <a:xfrm>
            <a:off x="255192" y="4203382"/>
            <a:ext cx="3947496" cy="2440598"/>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p:txBody>
      </p:sp>
      <p:sp>
        <p:nvSpPr>
          <p:cNvPr id="4" name="AutoShape 1"/>
          <p:cNvSpPr>
            <a:spLocks noChangeArrowheads="1"/>
          </p:cNvSpPr>
          <p:nvPr/>
        </p:nvSpPr>
        <p:spPr bwMode="auto">
          <a:xfrm>
            <a:off x="4471929" y="1014766"/>
            <a:ext cx="4213488" cy="2456627"/>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algn="ctr" defTabSz="914400" fontAlgn="base">
              <a:spcBef>
                <a:spcPct val="0"/>
              </a:spcBef>
              <a:spcAft>
                <a:spcPct val="0"/>
              </a:spcAft>
            </a:pPr>
            <a:endParaRPr lang="en-US" sz="2800" dirty="0">
              <a:solidFill>
                <a:schemeClr val="tx1"/>
              </a:solidFill>
              <a:latin typeface="+mj-lt"/>
              <a:ea typeface="ＭＳ Ｐゴシック" charset="0"/>
            </a:endParaRPr>
          </a:p>
          <a:p>
            <a:pPr algn="ctr" defTabSz="914400" fontAlgn="base">
              <a:spcBef>
                <a:spcPct val="0"/>
              </a:spcBef>
              <a:spcAft>
                <a:spcPct val="0"/>
              </a:spcAft>
            </a:pPr>
            <a:endParaRPr lang="en-US" sz="2800" dirty="0">
              <a:solidFill>
                <a:schemeClr val="tx1"/>
              </a:solidFill>
              <a:latin typeface="+mj-lt"/>
              <a:ea typeface="ＭＳ Ｐゴシック" charset="0"/>
            </a:endParaRPr>
          </a:p>
        </p:txBody>
      </p:sp>
      <p:sp>
        <p:nvSpPr>
          <p:cNvPr id="6" name="AutoShape 3"/>
          <p:cNvSpPr>
            <a:spLocks noChangeArrowheads="1"/>
          </p:cNvSpPr>
          <p:nvPr/>
        </p:nvSpPr>
        <p:spPr bwMode="auto">
          <a:xfrm>
            <a:off x="212647" y="959028"/>
            <a:ext cx="3874884" cy="2512365"/>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800" b="0" i="0" u="none" strike="noStrike" cap="none" normalizeH="0" baseline="0" dirty="0">
              <a:ln>
                <a:noFill/>
              </a:ln>
              <a:solidFill>
                <a:schemeClr val="tx1"/>
              </a:solidFill>
              <a:effectLst/>
              <a:latin typeface="+mj-lt"/>
              <a:ea typeface="ＭＳ Ｐゴシック" charset="0"/>
            </a:endParaRPr>
          </a:p>
        </p:txBody>
      </p:sp>
      <p:sp>
        <p:nvSpPr>
          <p:cNvPr id="19" name="AutoShape 1"/>
          <p:cNvSpPr>
            <a:spLocks noChangeArrowheads="1"/>
          </p:cNvSpPr>
          <p:nvPr/>
        </p:nvSpPr>
        <p:spPr bwMode="auto">
          <a:xfrm>
            <a:off x="4814121" y="4203382"/>
            <a:ext cx="3947496" cy="2434771"/>
          </a:xfrm>
          <a:prstGeom prst="roundRect">
            <a:avLst>
              <a:gd name="adj" fmla="val 16667"/>
            </a:avLst>
          </a:prstGeom>
          <a:ln>
            <a:solidFill>
              <a:schemeClr val="accent1"/>
            </a:solid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endParaRPr lang="en-US" sz="1100" b="1" dirty="0"/>
          </a:p>
        </p:txBody>
      </p:sp>
      <p:sp>
        <p:nvSpPr>
          <p:cNvPr id="22" name="Text Box 2"/>
          <p:cNvSpPr txBox="1">
            <a:spLocks noChangeArrowheads="1"/>
          </p:cNvSpPr>
          <p:nvPr/>
        </p:nvSpPr>
        <p:spPr bwMode="auto">
          <a:xfrm>
            <a:off x="2240823" y="539561"/>
            <a:ext cx="6056405" cy="28678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fontAlgn="base">
              <a:spcBef>
                <a:spcPct val="0"/>
              </a:spcBef>
              <a:spcAft>
                <a:spcPct val="0"/>
              </a:spcAft>
              <a:defRPr sz="2400">
                <a:solidFill>
                  <a:schemeClr val="tx1"/>
                </a:solidFill>
                <a:latin typeface="Arial" charset="0"/>
                <a:ea typeface="ＭＳ Ｐゴシック" charset="0"/>
              </a:defRPr>
            </a:lvl1pPr>
            <a:lvl2pPr fontAlgn="base">
              <a:spcBef>
                <a:spcPct val="0"/>
              </a:spcBef>
              <a:spcAft>
                <a:spcPct val="0"/>
              </a:spcAft>
              <a:defRPr sz="2400">
                <a:solidFill>
                  <a:schemeClr val="tx1"/>
                </a:solidFill>
                <a:latin typeface="Arial" charset="0"/>
                <a:ea typeface="ＭＳ Ｐゴシック" charset="0"/>
              </a:defRPr>
            </a:lvl2pPr>
            <a:lvl3pPr fontAlgn="base">
              <a:spcBef>
                <a:spcPct val="0"/>
              </a:spcBef>
              <a:spcAft>
                <a:spcPct val="0"/>
              </a:spcAft>
              <a:defRPr sz="2400">
                <a:solidFill>
                  <a:schemeClr val="tx1"/>
                </a:solidFill>
                <a:latin typeface="Arial" charset="0"/>
                <a:ea typeface="ＭＳ Ｐゴシック" charset="0"/>
              </a:defRPr>
            </a:lvl3pPr>
            <a:lvl4pPr fontAlgn="base">
              <a:spcBef>
                <a:spcPct val="0"/>
              </a:spcBef>
              <a:spcAft>
                <a:spcPct val="0"/>
              </a:spcAft>
              <a:defRPr sz="2400">
                <a:solidFill>
                  <a:schemeClr val="tx1"/>
                </a:solidFill>
                <a:latin typeface="Arial" charset="0"/>
                <a:ea typeface="ＭＳ Ｐゴシック" charset="0"/>
              </a:defRPr>
            </a:lvl4pPr>
            <a:lvl5pPr fontAlgn="base">
              <a:spcBef>
                <a:spcPct val="0"/>
              </a:spcBef>
              <a:spcAft>
                <a:spcPct val="0"/>
              </a:spcAft>
              <a:defRPr sz="2400">
                <a:solidFill>
                  <a:schemeClr val="tx1"/>
                </a:solidFill>
                <a:latin typeface="Arial" charset="0"/>
                <a:ea typeface="ＭＳ Ｐゴシック" charset="0"/>
              </a:defRPr>
            </a:lvl5pPr>
            <a:lvl6pPr fontAlgn="base">
              <a:spcBef>
                <a:spcPct val="0"/>
              </a:spcBef>
              <a:spcAft>
                <a:spcPct val="0"/>
              </a:spcAft>
              <a:defRPr sz="2400">
                <a:solidFill>
                  <a:schemeClr val="tx1"/>
                </a:solidFill>
                <a:latin typeface="Arial" charset="0"/>
                <a:ea typeface="ＭＳ Ｐゴシック" charset="0"/>
              </a:defRPr>
            </a:lvl6pPr>
            <a:lvl7pPr fontAlgn="base">
              <a:spcBef>
                <a:spcPct val="0"/>
              </a:spcBef>
              <a:spcAft>
                <a:spcPct val="0"/>
              </a:spcAft>
              <a:defRPr sz="2400">
                <a:solidFill>
                  <a:schemeClr val="tx1"/>
                </a:solidFill>
                <a:latin typeface="Arial" charset="0"/>
                <a:ea typeface="ＭＳ Ｐゴシック" charset="0"/>
              </a:defRPr>
            </a:lvl7pPr>
            <a:lvl8pPr fontAlgn="base">
              <a:spcBef>
                <a:spcPct val="0"/>
              </a:spcBef>
              <a:spcAft>
                <a:spcPct val="0"/>
              </a:spcAft>
              <a:defRPr sz="2400">
                <a:solidFill>
                  <a:schemeClr val="tx1"/>
                </a:solidFill>
                <a:latin typeface="Arial" charset="0"/>
                <a:ea typeface="ＭＳ Ｐゴシック" charset="0"/>
              </a:defRPr>
            </a:lvl8pPr>
            <a:lvl9pPr fontAlgn="base">
              <a:spcBef>
                <a:spcPct val="0"/>
              </a:spcBef>
              <a:spcAft>
                <a:spcPct val="0"/>
              </a:spcAft>
              <a:defRPr sz="2400">
                <a:solidFill>
                  <a:schemeClr val="tx1"/>
                </a:solidFill>
                <a:latin typeface="Arial" charset="0"/>
                <a:ea typeface="ＭＳ Ｐゴシック" charset="0"/>
              </a:defRPr>
            </a:lvl9pPr>
          </a:lstStyle>
          <a:p>
            <a:pPr marL="0" marR="0" lvl="0" indent="0" defTabSz="914400" rtl="0" eaLnBrk="1" fontAlgn="base" latinLnBrk="0" hangingPunct="1">
              <a:lnSpc>
                <a:spcPct val="100000"/>
              </a:lnSpc>
              <a:spcBef>
                <a:spcPct val="0"/>
              </a:spcBef>
              <a:spcAft>
                <a:spcPts val="1200"/>
              </a:spcAft>
              <a:buClrTx/>
              <a:buSzTx/>
              <a:buFontTx/>
              <a:buNone/>
              <a:tabLst/>
            </a:pPr>
            <a:r>
              <a:rPr lang="en-US" sz="1800" b="1" dirty="0">
                <a:solidFill>
                  <a:schemeClr val="accent5">
                    <a:lumMod val="75000"/>
                  </a:schemeClr>
                </a:solidFill>
              </a:rPr>
              <a:t>SIEMS at Major Bank Choking; Too Much Data  </a:t>
            </a:r>
            <a:endParaRPr kumimoji="0" lang="en-US" sz="1800" i="0" u="none" strike="noStrike" cap="none" normalizeH="0" baseline="0" dirty="0">
              <a:ln>
                <a:noFill/>
              </a:ln>
              <a:solidFill>
                <a:schemeClr val="accent5">
                  <a:lumMod val="75000"/>
                </a:schemeClr>
              </a:solidFill>
              <a:effectLst/>
            </a:endParaRPr>
          </a:p>
        </p:txBody>
      </p:sp>
      <p:sp>
        <p:nvSpPr>
          <p:cNvPr id="23" name="Rounded Rectangle 22"/>
          <p:cNvSpPr/>
          <p:nvPr/>
        </p:nvSpPr>
        <p:spPr>
          <a:xfrm>
            <a:off x="396490" y="1093514"/>
            <a:ext cx="3525021" cy="417441"/>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a:solidFill>
                  <a:schemeClr val="bg1"/>
                </a:solidFill>
              </a:rPr>
              <a:t>Challenge: SIEM Overload</a:t>
            </a:r>
          </a:p>
        </p:txBody>
      </p:sp>
      <p:sp>
        <p:nvSpPr>
          <p:cNvPr id="28" name="Rounded Rectangle 27"/>
          <p:cNvSpPr/>
          <p:nvPr/>
        </p:nvSpPr>
        <p:spPr>
          <a:xfrm>
            <a:off x="4772207" y="1093514"/>
            <a:ext cx="3499727" cy="410391"/>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a:solidFill>
                  <a:schemeClr val="bg1"/>
                </a:solidFill>
              </a:rPr>
              <a:t>Secured By Splunk . . . </a:t>
            </a:r>
          </a:p>
        </p:txBody>
      </p:sp>
      <p:pic>
        <p:nvPicPr>
          <p:cNvPr id="2" name="Picture 1" descr="logo_splunk_1color_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647" y="162378"/>
            <a:ext cx="1228044" cy="363501"/>
          </a:xfrm>
          <a:prstGeom prst="rect">
            <a:avLst/>
          </a:prstGeom>
        </p:spPr>
      </p:pic>
      <p:pic>
        <p:nvPicPr>
          <p:cNvPr id="3" name="Picture 2" descr="School_of_Splunk_Logo[2] copy.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39354" y="79064"/>
            <a:ext cx="622263" cy="603892"/>
          </a:xfrm>
          <a:prstGeom prst="rect">
            <a:avLst/>
          </a:prstGeom>
        </p:spPr>
      </p:pic>
      <p:sp>
        <p:nvSpPr>
          <p:cNvPr id="32" name="AutoShape 3"/>
          <p:cNvSpPr>
            <a:spLocks noChangeArrowheads="1"/>
          </p:cNvSpPr>
          <p:nvPr/>
        </p:nvSpPr>
        <p:spPr bwMode="auto">
          <a:xfrm>
            <a:off x="255192" y="1662973"/>
            <a:ext cx="3893475" cy="416721"/>
          </a:xfrm>
          <a:prstGeom prst="roundRect">
            <a:avLst>
              <a:gd name="adj" fmla="val 16667"/>
            </a:avLst>
          </a:prstGeom>
          <a:noFill/>
          <a:ln>
            <a:no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pPr lvl="0"/>
            <a:endParaRPr lang="en-US" sz="1100" dirty="0"/>
          </a:p>
        </p:txBody>
      </p:sp>
      <p:sp>
        <p:nvSpPr>
          <p:cNvPr id="33" name="AutoShape 3"/>
          <p:cNvSpPr>
            <a:spLocks noChangeArrowheads="1"/>
          </p:cNvSpPr>
          <p:nvPr/>
        </p:nvSpPr>
        <p:spPr bwMode="auto">
          <a:xfrm>
            <a:off x="170141" y="4261097"/>
            <a:ext cx="3054576" cy="2377056"/>
          </a:xfrm>
          <a:prstGeom prst="roundRect">
            <a:avLst>
              <a:gd name="adj" fmla="val 16667"/>
            </a:avLst>
          </a:prstGeom>
          <a:noFill/>
          <a:ln>
            <a:noFill/>
            <a:headEnd/>
            <a:tailEnd/>
          </a:ln>
        </p:spPr>
        <p:style>
          <a:lnRef idx="2">
            <a:schemeClr val="accent5"/>
          </a:lnRef>
          <a:fillRef idx="1">
            <a:schemeClr val="lt1"/>
          </a:fillRef>
          <a:effectRef idx="0">
            <a:schemeClr val="accent5"/>
          </a:effectRef>
          <a:fontRef idx="minor">
            <a:schemeClr val="dk1"/>
          </a:fontRef>
        </p:style>
        <p:txBody>
          <a:bodyPr vert="horz" wrap="square" lIns="91440" tIns="45720" rIns="91440" bIns="45720" numCol="1" anchor="t" anchorCtr="0" compatLnSpc="1">
            <a:prstTxWarp prst="textNoShape">
              <a:avLst/>
            </a:prstTxWarp>
          </a:bodyPr>
          <a:lstStyle/>
          <a:p>
            <a:endParaRPr lang="en-US" sz="1100" dirty="0">
              <a:solidFill>
                <a:schemeClr val="bg2">
                  <a:lumMod val="25000"/>
                </a:schemeClr>
              </a:solidFill>
            </a:endParaRPr>
          </a:p>
        </p:txBody>
      </p:sp>
      <p:sp>
        <p:nvSpPr>
          <p:cNvPr id="24" name="Text Box 2"/>
          <p:cNvSpPr txBox="1">
            <a:spLocks noChangeArrowheads="1"/>
          </p:cNvSpPr>
          <p:nvPr/>
        </p:nvSpPr>
        <p:spPr bwMode="auto">
          <a:xfrm>
            <a:off x="1703936" y="3532145"/>
            <a:ext cx="7086494" cy="236594"/>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fontAlgn="base">
              <a:spcBef>
                <a:spcPct val="0"/>
              </a:spcBef>
              <a:spcAft>
                <a:spcPct val="0"/>
              </a:spcAft>
              <a:defRPr sz="2400">
                <a:solidFill>
                  <a:schemeClr val="tx1"/>
                </a:solidFill>
                <a:latin typeface="Arial" charset="0"/>
                <a:ea typeface="ＭＳ Ｐゴシック" charset="0"/>
              </a:defRPr>
            </a:lvl1pPr>
            <a:lvl2pPr fontAlgn="base">
              <a:spcBef>
                <a:spcPct val="0"/>
              </a:spcBef>
              <a:spcAft>
                <a:spcPct val="0"/>
              </a:spcAft>
              <a:defRPr sz="2400">
                <a:solidFill>
                  <a:schemeClr val="tx1"/>
                </a:solidFill>
                <a:latin typeface="Arial" charset="0"/>
                <a:ea typeface="ＭＳ Ｐゴシック" charset="0"/>
              </a:defRPr>
            </a:lvl2pPr>
            <a:lvl3pPr fontAlgn="base">
              <a:spcBef>
                <a:spcPct val="0"/>
              </a:spcBef>
              <a:spcAft>
                <a:spcPct val="0"/>
              </a:spcAft>
              <a:defRPr sz="2400">
                <a:solidFill>
                  <a:schemeClr val="tx1"/>
                </a:solidFill>
                <a:latin typeface="Arial" charset="0"/>
                <a:ea typeface="ＭＳ Ｐゴシック" charset="0"/>
              </a:defRPr>
            </a:lvl3pPr>
            <a:lvl4pPr fontAlgn="base">
              <a:spcBef>
                <a:spcPct val="0"/>
              </a:spcBef>
              <a:spcAft>
                <a:spcPct val="0"/>
              </a:spcAft>
              <a:defRPr sz="2400">
                <a:solidFill>
                  <a:schemeClr val="tx1"/>
                </a:solidFill>
                <a:latin typeface="Arial" charset="0"/>
                <a:ea typeface="ＭＳ Ｐゴシック" charset="0"/>
              </a:defRPr>
            </a:lvl4pPr>
            <a:lvl5pPr fontAlgn="base">
              <a:spcBef>
                <a:spcPct val="0"/>
              </a:spcBef>
              <a:spcAft>
                <a:spcPct val="0"/>
              </a:spcAft>
              <a:defRPr sz="2400">
                <a:solidFill>
                  <a:schemeClr val="tx1"/>
                </a:solidFill>
                <a:latin typeface="Arial" charset="0"/>
                <a:ea typeface="ＭＳ Ｐゴシック" charset="0"/>
              </a:defRPr>
            </a:lvl5pPr>
            <a:lvl6pPr fontAlgn="base">
              <a:spcBef>
                <a:spcPct val="0"/>
              </a:spcBef>
              <a:spcAft>
                <a:spcPct val="0"/>
              </a:spcAft>
              <a:defRPr sz="2400">
                <a:solidFill>
                  <a:schemeClr val="tx1"/>
                </a:solidFill>
                <a:latin typeface="Arial" charset="0"/>
                <a:ea typeface="ＭＳ Ｐゴシック" charset="0"/>
              </a:defRPr>
            </a:lvl6pPr>
            <a:lvl7pPr fontAlgn="base">
              <a:spcBef>
                <a:spcPct val="0"/>
              </a:spcBef>
              <a:spcAft>
                <a:spcPct val="0"/>
              </a:spcAft>
              <a:defRPr sz="2400">
                <a:solidFill>
                  <a:schemeClr val="tx1"/>
                </a:solidFill>
                <a:latin typeface="Arial" charset="0"/>
                <a:ea typeface="ＭＳ Ｐゴシック" charset="0"/>
              </a:defRPr>
            </a:lvl7pPr>
            <a:lvl8pPr fontAlgn="base">
              <a:spcBef>
                <a:spcPct val="0"/>
              </a:spcBef>
              <a:spcAft>
                <a:spcPct val="0"/>
              </a:spcAft>
              <a:defRPr sz="2400">
                <a:solidFill>
                  <a:schemeClr val="tx1"/>
                </a:solidFill>
                <a:latin typeface="Arial" charset="0"/>
                <a:ea typeface="ＭＳ Ｐゴシック" charset="0"/>
              </a:defRPr>
            </a:lvl8pPr>
            <a:lvl9pPr fontAlgn="base">
              <a:spcBef>
                <a:spcPct val="0"/>
              </a:spcBef>
              <a:spcAft>
                <a:spcPct val="0"/>
              </a:spcAft>
              <a:defRPr sz="2400">
                <a:solidFill>
                  <a:schemeClr val="tx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ts val="1200"/>
              </a:spcAft>
              <a:buClrTx/>
              <a:buSzTx/>
              <a:buFontTx/>
              <a:buNone/>
              <a:tabLst/>
            </a:pPr>
            <a:r>
              <a:rPr lang="en-US" sz="1800" b="1" dirty="0">
                <a:solidFill>
                  <a:schemeClr val="accent5">
                    <a:lumMod val="75000"/>
                  </a:schemeClr>
                </a:solidFill>
              </a:rPr>
              <a:t>Cloud File Sharing Company Had No Bandwidth to Plan</a:t>
            </a:r>
            <a:endParaRPr kumimoji="0" lang="en-US" sz="1800" i="0" u="none" strike="noStrike" cap="none" normalizeH="0" baseline="0" dirty="0">
              <a:ln>
                <a:noFill/>
              </a:ln>
              <a:solidFill>
                <a:schemeClr val="accent5">
                  <a:lumMod val="75000"/>
                </a:schemeClr>
              </a:solidFill>
              <a:effectLst/>
            </a:endParaRPr>
          </a:p>
        </p:txBody>
      </p:sp>
      <p:sp>
        <p:nvSpPr>
          <p:cNvPr id="5" name="TextBox 4"/>
          <p:cNvSpPr txBox="1"/>
          <p:nvPr/>
        </p:nvSpPr>
        <p:spPr>
          <a:xfrm>
            <a:off x="212647" y="3532145"/>
            <a:ext cx="1929420" cy="421260"/>
          </a:xfrm>
          <a:prstGeom prst="rect">
            <a:avLst/>
          </a:prstGeom>
        </p:spPr>
        <p:txBody>
          <a:bodyPr wrap="square" lIns="51426" tIns="25713" rIns="51426" bIns="25713" rtlCol="0">
            <a:spAutoFit/>
          </a:bodyPr>
          <a:lstStyle/>
          <a:p>
            <a:r>
              <a:rPr lang="en-US" sz="1200" dirty="0"/>
              <a:t>Apps Delivery</a:t>
            </a:r>
          </a:p>
          <a:p>
            <a:r>
              <a:rPr lang="en-US" sz="1200" dirty="0"/>
              <a:t>&amp; Web Analytics </a:t>
            </a:r>
          </a:p>
        </p:txBody>
      </p:sp>
      <p:sp>
        <p:nvSpPr>
          <p:cNvPr id="7" name="TextBox 6"/>
          <p:cNvSpPr txBox="1"/>
          <p:nvPr/>
        </p:nvSpPr>
        <p:spPr>
          <a:xfrm>
            <a:off x="4772207" y="1675624"/>
            <a:ext cx="3525021" cy="1129146"/>
          </a:xfrm>
          <a:prstGeom prst="rect">
            <a:avLst/>
          </a:prstGeom>
        </p:spPr>
        <p:txBody>
          <a:bodyPr wrap="square" lIns="51426" tIns="25713" rIns="51426" bIns="25713" rtlCol="0">
            <a:spAutoFit/>
          </a:bodyPr>
          <a:lstStyle/>
          <a:p>
            <a:pPr marL="171450" indent="-171450">
              <a:buFont typeface="Arial"/>
              <a:buChar char="•"/>
            </a:pPr>
            <a:r>
              <a:rPr lang="en-US" sz="1400" dirty="0"/>
              <a:t>Splunk Enterprise ingested everything</a:t>
            </a:r>
          </a:p>
          <a:p>
            <a:pPr marL="171450" indent="-171450">
              <a:buFont typeface="Arial"/>
              <a:buChar char="•"/>
            </a:pPr>
            <a:r>
              <a:rPr lang="en-US" sz="1400" dirty="0"/>
              <a:t>Previous SIEMs replaced</a:t>
            </a:r>
          </a:p>
          <a:p>
            <a:pPr marL="171450" indent="-171450">
              <a:buFont typeface="Arial"/>
              <a:buChar char="•"/>
            </a:pPr>
            <a:r>
              <a:rPr lang="en-US" sz="1400" dirty="0"/>
              <a:t>No more false positives</a:t>
            </a:r>
          </a:p>
          <a:p>
            <a:pPr marL="171450" indent="-171450">
              <a:buFont typeface="Arial"/>
              <a:buChar char="•"/>
            </a:pPr>
            <a:r>
              <a:rPr lang="en-US" sz="1400" dirty="0"/>
              <a:t>15 security staffers reallocated</a:t>
            </a:r>
          </a:p>
          <a:p>
            <a:endParaRPr lang="en-US" sz="1400" dirty="0"/>
          </a:p>
        </p:txBody>
      </p:sp>
      <p:sp>
        <p:nvSpPr>
          <p:cNvPr id="9" name="Rounded Rectangle 8"/>
          <p:cNvSpPr/>
          <p:nvPr/>
        </p:nvSpPr>
        <p:spPr>
          <a:xfrm>
            <a:off x="4563533" y="2658534"/>
            <a:ext cx="3618261" cy="616914"/>
          </a:xfrm>
          <a:prstGeom prst="roundRect">
            <a:avLst/>
          </a:prstGeom>
          <a:solidFill>
            <a:schemeClr val="accent5"/>
          </a:solidFill>
          <a:ln w="12700" cmpd="sng">
            <a:solidFill>
              <a:schemeClr val="tx1">
                <a:lumMod val="50000"/>
                <a:lumOff val="50000"/>
              </a:schemeClr>
            </a:solidFill>
          </a:ln>
          <a:effectLst/>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endParaRPr>
          </a:p>
        </p:txBody>
      </p:sp>
      <p:sp>
        <p:nvSpPr>
          <p:cNvPr id="34" name="TextBox 33"/>
          <p:cNvSpPr txBox="1"/>
          <p:nvPr/>
        </p:nvSpPr>
        <p:spPr>
          <a:xfrm>
            <a:off x="369368" y="525879"/>
            <a:ext cx="1871455" cy="236594"/>
          </a:xfrm>
          <a:prstGeom prst="rect">
            <a:avLst/>
          </a:prstGeom>
        </p:spPr>
        <p:txBody>
          <a:bodyPr wrap="square" lIns="51426" tIns="25713" rIns="51426" bIns="25713" rtlCol="0">
            <a:spAutoFit/>
          </a:bodyPr>
          <a:lstStyle/>
          <a:p>
            <a:r>
              <a:rPr lang="en-US" sz="1200" dirty="0"/>
              <a:t>Security </a:t>
            </a:r>
          </a:p>
        </p:txBody>
      </p:sp>
      <p:sp>
        <p:nvSpPr>
          <p:cNvPr id="40" name="Rounded Rectangle 39"/>
          <p:cNvSpPr/>
          <p:nvPr/>
        </p:nvSpPr>
        <p:spPr>
          <a:xfrm>
            <a:off x="5089707" y="4388083"/>
            <a:ext cx="3499727" cy="410391"/>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a:solidFill>
                  <a:schemeClr val="bg1"/>
                </a:solidFill>
              </a:rPr>
              <a:t>Splunk Increasing Their IPO Viability. . . </a:t>
            </a:r>
          </a:p>
        </p:txBody>
      </p:sp>
      <p:sp>
        <p:nvSpPr>
          <p:cNvPr id="43" name="Rounded Rectangle 42"/>
          <p:cNvSpPr/>
          <p:nvPr/>
        </p:nvSpPr>
        <p:spPr>
          <a:xfrm>
            <a:off x="478195" y="4388083"/>
            <a:ext cx="3327743" cy="417441"/>
          </a:xfrm>
          <a:prstGeom prst="roundRect">
            <a:avLst/>
          </a:prstGeom>
          <a:solidFill>
            <a:schemeClr val="bg1">
              <a:lumMod val="50000"/>
            </a:schemeClr>
          </a:solidFill>
          <a:ln>
            <a:solidFill>
              <a:schemeClr val="bg1">
                <a:lumMod val="6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a:solidFill>
                  <a:schemeClr val="bg1"/>
                </a:solidFill>
              </a:rPr>
              <a:t>Challenge: Rushing to IPO</a:t>
            </a:r>
          </a:p>
        </p:txBody>
      </p:sp>
      <p:sp>
        <p:nvSpPr>
          <p:cNvPr id="47" name="TextBox 46"/>
          <p:cNvSpPr txBox="1"/>
          <p:nvPr/>
        </p:nvSpPr>
        <p:spPr>
          <a:xfrm>
            <a:off x="418929" y="4996088"/>
            <a:ext cx="3525021" cy="1683144"/>
          </a:xfrm>
          <a:prstGeom prst="rect">
            <a:avLst/>
          </a:prstGeom>
        </p:spPr>
        <p:txBody>
          <a:bodyPr wrap="square" lIns="51426" tIns="25713" rIns="51426" bIns="25713" rtlCol="0">
            <a:spAutoFit/>
          </a:bodyPr>
          <a:lstStyle/>
          <a:p>
            <a:pPr marL="285750" indent="-285750">
              <a:buFont typeface="Arial"/>
              <a:buChar char="•"/>
            </a:pPr>
            <a:r>
              <a:rPr lang="en-US" sz="1200" dirty="0"/>
              <a:t>Growing so fast they couldn’t see ahead 3 months</a:t>
            </a:r>
          </a:p>
          <a:p>
            <a:r>
              <a:rPr lang="en-US" sz="1200" dirty="0"/>
              <a:t> </a:t>
            </a:r>
          </a:p>
          <a:p>
            <a:pPr marL="285750" indent="-285750">
              <a:buFont typeface="Arial"/>
              <a:buChar char="•"/>
            </a:pPr>
            <a:r>
              <a:rPr lang="en-US" sz="1200" dirty="0"/>
              <a:t>Zero visibility into user experience</a:t>
            </a:r>
          </a:p>
          <a:p>
            <a:pPr marL="285750" indent="-285750">
              <a:buFont typeface="Arial"/>
              <a:buChar char="•"/>
            </a:pPr>
            <a:endParaRPr lang="en-US" sz="1200" dirty="0"/>
          </a:p>
          <a:p>
            <a:pPr marL="285750" indent="-285750">
              <a:buFont typeface="Arial"/>
              <a:buChar char="•"/>
            </a:pPr>
            <a:r>
              <a:rPr lang="en-US" sz="1200" dirty="0"/>
              <a:t>No Security Monitoring in Product</a:t>
            </a:r>
          </a:p>
          <a:p>
            <a:endParaRPr lang="en-US" sz="1200" dirty="0"/>
          </a:p>
          <a:p>
            <a:pPr marL="285750" indent="-285750">
              <a:buFont typeface="Arial"/>
              <a:buChar char="•"/>
            </a:pPr>
            <a:r>
              <a:rPr lang="en-US" sz="1200" dirty="0"/>
              <a:t>Reactive Customer Support</a:t>
            </a:r>
          </a:p>
          <a:p>
            <a:endParaRPr lang="en-US" sz="1100" b="1" dirty="0"/>
          </a:p>
          <a:p>
            <a:pPr marL="171450" indent="-171450">
              <a:buFont typeface="Arial"/>
              <a:buChar char="•"/>
            </a:pPr>
            <a:endParaRPr lang="en-US" sz="1100" dirty="0"/>
          </a:p>
        </p:txBody>
      </p:sp>
      <p:sp>
        <p:nvSpPr>
          <p:cNvPr id="25" name="Rounded Rectangle 24"/>
          <p:cNvSpPr/>
          <p:nvPr/>
        </p:nvSpPr>
        <p:spPr>
          <a:xfrm>
            <a:off x="5089707" y="5971346"/>
            <a:ext cx="3207521" cy="573388"/>
          </a:xfrm>
          <a:prstGeom prst="roundRect">
            <a:avLst/>
          </a:prstGeom>
          <a:solidFill>
            <a:schemeClr val="accent5"/>
          </a:solidFill>
          <a:ln w="12700" cmpd="sng">
            <a:solidFill>
              <a:schemeClr val="tx1">
                <a:lumMod val="50000"/>
                <a:lumOff val="50000"/>
              </a:schemeClr>
            </a:solidFill>
          </a:ln>
          <a:effectLst/>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71450" indent="-171450">
              <a:buFont typeface="Arial"/>
              <a:buChar char="•"/>
            </a:pPr>
            <a:r>
              <a:rPr lang="en-US" sz="1200" dirty="0">
                <a:solidFill>
                  <a:schemeClr val="bg1"/>
                </a:solidFill>
              </a:rPr>
              <a:t>Errors reduced by 68%</a:t>
            </a:r>
          </a:p>
          <a:p>
            <a:pPr marL="171450" indent="-171450">
              <a:buFont typeface="Arial"/>
              <a:buChar char="•"/>
            </a:pPr>
            <a:r>
              <a:rPr lang="en-US" sz="1200" dirty="0">
                <a:solidFill>
                  <a:schemeClr val="bg1"/>
                </a:solidFill>
              </a:rPr>
              <a:t>Reputation Protection in pre-IPO? Priceless. </a:t>
            </a:r>
          </a:p>
          <a:p>
            <a:pPr marL="171450" indent="-171450">
              <a:buFont typeface="Arial"/>
              <a:buChar char="•"/>
            </a:pPr>
            <a:r>
              <a:rPr lang="en-US" sz="1200" dirty="0">
                <a:solidFill>
                  <a:schemeClr val="bg1"/>
                </a:solidFill>
              </a:rPr>
              <a:t>$250,000 due to calls reduced by half </a:t>
            </a:r>
            <a:r>
              <a:rPr lang="en-US" dirty="0"/>
              <a:t>. </a:t>
            </a:r>
          </a:p>
        </p:txBody>
      </p:sp>
      <p:sp>
        <p:nvSpPr>
          <p:cNvPr id="8" name="TextBox 7"/>
          <p:cNvSpPr txBox="1"/>
          <p:nvPr/>
        </p:nvSpPr>
        <p:spPr>
          <a:xfrm>
            <a:off x="443710" y="1675682"/>
            <a:ext cx="3278182" cy="1436923"/>
          </a:xfrm>
          <a:prstGeom prst="rect">
            <a:avLst/>
          </a:prstGeom>
        </p:spPr>
        <p:txBody>
          <a:bodyPr wrap="square" lIns="51426" tIns="25713" rIns="51426" bIns="25713" rtlCol="0">
            <a:spAutoFit/>
          </a:bodyPr>
          <a:lstStyle/>
          <a:p>
            <a:pPr marL="285750" indent="-285750">
              <a:buFont typeface="Arial"/>
              <a:buChar char="•"/>
            </a:pPr>
            <a:r>
              <a:rPr lang="en-US" dirty="0"/>
              <a:t>Existing SIEM could only ingest a subset</a:t>
            </a:r>
          </a:p>
          <a:p>
            <a:pPr marL="285750" indent="-285750">
              <a:buFont typeface="Arial"/>
              <a:buChar char="•"/>
            </a:pPr>
            <a:r>
              <a:rPr lang="en-US" dirty="0"/>
              <a:t>IT only followed up on 5% of all fraud</a:t>
            </a:r>
          </a:p>
          <a:p>
            <a:pPr marL="285750" indent="-285750">
              <a:buFont typeface="Arial"/>
              <a:buChar char="•"/>
            </a:pPr>
            <a:r>
              <a:rPr lang="en-US" dirty="0"/>
              <a:t>Too many false positives</a:t>
            </a:r>
            <a:r>
              <a:rPr lang="en-US" sz="1400" dirty="0"/>
              <a:t>.</a:t>
            </a:r>
          </a:p>
        </p:txBody>
      </p:sp>
      <p:sp>
        <p:nvSpPr>
          <p:cNvPr id="12" name="TextBox 11"/>
          <p:cNvSpPr txBox="1"/>
          <p:nvPr/>
        </p:nvSpPr>
        <p:spPr>
          <a:xfrm>
            <a:off x="4690533" y="2694802"/>
            <a:ext cx="3994883" cy="482815"/>
          </a:xfrm>
          <a:prstGeom prst="rect">
            <a:avLst/>
          </a:prstGeom>
        </p:spPr>
        <p:txBody>
          <a:bodyPr wrap="square" lIns="51426" tIns="25713" rIns="51426" bIns="25713" rtlCol="0">
            <a:spAutoFit/>
          </a:bodyPr>
          <a:lstStyle/>
          <a:p>
            <a:r>
              <a:rPr lang="en-US" sz="1400" dirty="0">
                <a:solidFill>
                  <a:srgbClr val="FFFFFF"/>
                </a:solidFill>
              </a:rPr>
              <a:t>$5M/year redirected/avoided cost</a:t>
            </a:r>
          </a:p>
          <a:p>
            <a:r>
              <a:rPr lang="en-US" sz="1400" dirty="0">
                <a:solidFill>
                  <a:srgbClr val="FFFFFF"/>
                </a:solidFill>
              </a:rPr>
              <a:t> Splunk revealed the entire landscape</a:t>
            </a:r>
          </a:p>
        </p:txBody>
      </p:sp>
      <p:sp>
        <p:nvSpPr>
          <p:cNvPr id="15" name="TextBox 14"/>
          <p:cNvSpPr txBox="1"/>
          <p:nvPr/>
        </p:nvSpPr>
        <p:spPr>
          <a:xfrm>
            <a:off x="5190067" y="4980565"/>
            <a:ext cx="3399367" cy="975258"/>
          </a:xfrm>
          <a:prstGeom prst="rect">
            <a:avLst/>
          </a:prstGeom>
        </p:spPr>
        <p:txBody>
          <a:bodyPr wrap="square" lIns="51426" tIns="25713" rIns="51426" bIns="25713" rtlCol="0">
            <a:spAutoFit/>
          </a:bodyPr>
          <a:lstStyle/>
          <a:p>
            <a:pPr marL="171450" indent="-171450">
              <a:buFont typeface="Arial"/>
              <a:buChar char="•"/>
            </a:pPr>
            <a:r>
              <a:rPr lang="en-US" sz="1200" dirty="0"/>
              <a:t>Insights from Splunk dashboards allow them to maximize investment in the areas that drive demand </a:t>
            </a:r>
          </a:p>
          <a:p>
            <a:pPr marL="171450" indent="-171450">
              <a:buFont typeface="Arial"/>
              <a:buChar char="•"/>
            </a:pPr>
            <a:r>
              <a:rPr lang="en-US" sz="1200" dirty="0"/>
              <a:t>Splunk-based monitoring platform quickly resolves security and other user issues </a:t>
            </a:r>
          </a:p>
        </p:txBody>
      </p:sp>
    </p:spTree>
    <p:custDataLst>
      <p:tags r:id="rId1"/>
    </p:custDataLst>
    <p:extLst>
      <p:ext uri="{BB962C8B-B14F-4D97-AF65-F5344CB8AC3E}">
        <p14:creationId xmlns:p14="http://schemas.microsoft.com/office/powerpoint/2010/main" val="719851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lum bright="70000" contrast="-70000"/>
          </a:blip>
          <a:stretch>
            <a:fillRect/>
          </a:stretch>
        </p:blipFill>
        <p:spPr>
          <a:xfrm>
            <a:off x="3165373" y="2098778"/>
            <a:ext cx="2429079" cy="2375100"/>
          </a:xfrm>
          <a:prstGeom prst="rect">
            <a:avLst/>
          </a:prstGeom>
        </p:spPr>
      </p:pic>
      <p:sp>
        <p:nvSpPr>
          <p:cNvPr id="2" name="Title 1"/>
          <p:cNvSpPr>
            <a:spLocks noGrp="1"/>
          </p:cNvSpPr>
          <p:nvPr>
            <p:ph type="title"/>
          </p:nvPr>
        </p:nvSpPr>
        <p:spPr/>
        <p:txBody>
          <a:bodyPr/>
          <a:lstStyle/>
          <a:p>
            <a:r>
              <a:rPr lang="en-US" b="1" dirty="0"/>
              <a:t>A few reviewer comments. . .</a:t>
            </a:r>
            <a:endParaRPr lang="en-US" dirty="0"/>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3</a:t>
            </a:fld>
            <a:endParaRPr lang="en-US" dirty="0"/>
          </a:p>
        </p:txBody>
      </p:sp>
      <p:sp>
        <p:nvSpPr>
          <p:cNvPr id="7" name="Rectangle 6"/>
          <p:cNvSpPr/>
          <p:nvPr/>
        </p:nvSpPr>
        <p:spPr>
          <a:xfrm>
            <a:off x="4889919" y="1729446"/>
            <a:ext cx="3931920" cy="369332"/>
          </a:xfrm>
          <a:prstGeom prst="rect">
            <a:avLst/>
          </a:prstGeom>
        </p:spPr>
        <p:txBody>
          <a:bodyPr wrap="square">
            <a:spAutoFit/>
          </a:bodyPr>
          <a:lstStyle/>
          <a:p>
            <a:endParaRPr lang="en-US" b="1" dirty="0"/>
          </a:p>
        </p:txBody>
      </p:sp>
      <p:sp>
        <p:nvSpPr>
          <p:cNvPr id="8" name="Rectangle 7"/>
          <p:cNvSpPr/>
          <p:nvPr/>
        </p:nvSpPr>
        <p:spPr>
          <a:xfrm>
            <a:off x="552089" y="1306830"/>
            <a:ext cx="3931920" cy="2031325"/>
          </a:xfrm>
          <a:prstGeom prst="rect">
            <a:avLst/>
          </a:prstGeom>
        </p:spPr>
        <p:txBody>
          <a:bodyPr wrap="square">
            <a:spAutoFit/>
          </a:bodyPr>
          <a:lstStyle/>
          <a:p>
            <a:r>
              <a:rPr lang="en-US" dirty="0"/>
              <a:t>“ These are impressive and I look forward to more like these. . . to help customer(s) expand their minds regarding what Splunk can actually do.”  </a:t>
            </a:r>
            <a:r>
              <a:rPr lang="en-US" b="1" dirty="0"/>
              <a:t>Maverick Garner</a:t>
            </a:r>
          </a:p>
          <a:p>
            <a:endParaRPr lang="en-US" b="1" dirty="0"/>
          </a:p>
          <a:p>
            <a:r>
              <a:rPr lang="en-US" b="1" dirty="0"/>
              <a:t>On Banking &amp; Airline stories</a:t>
            </a:r>
          </a:p>
        </p:txBody>
      </p:sp>
      <p:sp>
        <p:nvSpPr>
          <p:cNvPr id="9" name="Rectangle 8"/>
          <p:cNvSpPr/>
          <p:nvPr/>
        </p:nvSpPr>
        <p:spPr>
          <a:xfrm>
            <a:off x="4889918" y="3550548"/>
            <a:ext cx="3881407" cy="369332"/>
          </a:xfrm>
          <a:prstGeom prst="rect">
            <a:avLst/>
          </a:prstGeom>
        </p:spPr>
        <p:txBody>
          <a:bodyPr wrap="square">
            <a:spAutoFit/>
          </a:bodyPr>
          <a:lstStyle/>
          <a:p>
            <a:r>
              <a:rPr lang="en-US" b="1" dirty="0"/>
              <a:t>  </a:t>
            </a:r>
          </a:p>
        </p:txBody>
      </p:sp>
      <p:sp>
        <p:nvSpPr>
          <p:cNvPr id="10" name="Rectangle 9"/>
          <p:cNvSpPr/>
          <p:nvPr/>
        </p:nvSpPr>
        <p:spPr>
          <a:xfrm>
            <a:off x="552089" y="3550548"/>
            <a:ext cx="3931920" cy="1754327"/>
          </a:xfrm>
          <a:prstGeom prst="rect">
            <a:avLst/>
          </a:prstGeom>
        </p:spPr>
        <p:txBody>
          <a:bodyPr wrap="square">
            <a:spAutoFit/>
          </a:bodyPr>
          <a:lstStyle/>
          <a:p>
            <a:r>
              <a:rPr lang="en-US" b="1" dirty="0">
                <a:solidFill>
                  <a:srgbClr val="C00000"/>
                </a:solidFill>
              </a:rPr>
              <a:t>“</a:t>
            </a:r>
            <a:r>
              <a:rPr lang="en-US" dirty="0"/>
              <a:t>Overall, great job. I love the story. It points out some really cool stuff we did for this customer.</a:t>
            </a:r>
            <a:r>
              <a:rPr lang="en-US" dirty="0">
                <a:solidFill>
                  <a:srgbClr val="FF0000"/>
                </a:solidFill>
              </a:rPr>
              <a:t> I had to read it twice just to see if I could add any value</a:t>
            </a:r>
            <a:r>
              <a:rPr lang="en-US" dirty="0"/>
              <a:t>. :)</a:t>
            </a:r>
            <a:r>
              <a:rPr lang="en-US" dirty="0">
                <a:solidFill>
                  <a:schemeClr val="accent5"/>
                </a:solidFill>
              </a:rPr>
              <a:t>.</a:t>
            </a:r>
            <a:r>
              <a:rPr lang="en-US" dirty="0"/>
              <a:t>”  </a:t>
            </a:r>
            <a:r>
              <a:rPr lang="en-US" b="1" dirty="0"/>
              <a:t>Cindy McCririe on Gaming Story (in final draft stage)</a:t>
            </a:r>
          </a:p>
        </p:txBody>
      </p:sp>
      <p:sp>
        <p:nvSpPr>
          <p:cNvPr id="3" name="Rectangle 2"/>
          <p:cNvSpPr/>
          <p:nvPr/>
        </p:nvSpPr>
        <p:spPr>
          <a:xfrm>
            <a:off x="4572000" y="2183993"/>
            <a:ext cx="4572000" cy="1261884"/>
          </a:xfrm>
          <a:prstGeom prst="rect">
            <a:avLst/>
          </a:prstGeom>
        </p:spPr>
        <p:txBody>
          <a:bodyPr>
            <a:spAutoFit/>
          </a:bodyPr>
          <a:lstStyle/>
          <a:p>
            <a:r>
              <a:rPr lang="en-US" dirty="0"/>
              <a:t>“</a:t>
            </a:r>
            <a:r>
              <a:rPr lang="en-US" sz="2000" dirty="0"/>
              <a:t>Overall the paper is really interesting.  Good job capturing the concepts.”</a:t>
            </a:r>
          </a:p>
          <a:p>
            <a:endParaRPr lang="en-US" b="1" dirty="0"/>
          </a:p>
          <a:p>
            <a:r>
              <a:rPr lang="en-US" b="1" dirty="0"/>
              <a:t>Robert Ma on Compliance/Banking Story</a:t>
            </a:r>
          </a:p>
        </p:txBody>
      </p:sp>
    </p:spTree>
    <p:extLst>
      <p:ext uri="{BB962C8B-B14F-4D97-AF65-F5344CB8AC3E}">
        <p14:creationId xmlns:p14="http://schemas.microsoft.com/office/powerpoint/2010/main" val="4221491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lum bright="70000" contrast="-70000"/>
          </a:blip>
          <a:stretch>
            <a:fillRect/>
          </a:stretch>
        </p:blipFill>
        <p:spPr>
          <a:xfrm>
            <a:off x="3165373" y="2098778"/>
            <a:ext cx="2429079" cy="2375100"/>
          </a:xfrm>
          <a:prstGeom prst="rect">
            <a:avLst/>
          </a:prstGeom>
        </p:spPr>
      </p:pic>
      <p:sp>
        <p:nvSpPr>
          <p:cNvPr id="2" name="Title 1"/>
          <p:cNvSpPr>
            <a:spLocks noGrp="1"/>
          </p:cNvSpPr>
          <p:nvPr>
            <p:ph type="title"/>
          </p:nvPr>
        </p:nvSpPr>
        <p:spPr/>
        <p:txBody>
          <a:bodyPr/>
          <a:lstStyle/>
          <a:p>
            <a:r>
              <a:rPr lang="en-US" b="1" dirty="0"/>
              <a:t>Some Buzz from Sales . . </a:t>
            </a:r>
            <a:endParaRPr lang="en-US" dirty="0"/>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4</a:t>
            </a:fld>
            <a:endParaRPr lang="en-US" dirty="0"/>
          </a:p>
        </p:txBody>
      </p:sp>
      <p:sp>
        <p:nvSpPr>
          <p:cNvPr id="7" name="Rectangle 6"/>
          <p:cNvSpPr/>
          <p:nvPr/>
        </p:nvSpPr>
        <p:spPr>
          <a:xfrm>
            <a:off x="4889919" y="1729446"/>
            <a:ext cx="3931920" cy="369332"/>
          </a:xfrm>
          <a:prstGeom prst="rect">
            <a:avLst/>
          </a:prstGeom>
        </p:spPr>
        <p:txBody>
          <a:bodyPr wrap="square">
            <a:spAutoFit/>
          </a:bodyPr>
          <a:lstStyle/>
          <a:p>
            <a:endParaRPr lang="en-US" b="1" dirty="0"/>
          </a:p>
        </p:txBody>
      </p:sp>
      <p:sp>
        <p:nvSpPr>
          <p:cNvPr id="8" name="Rectangle 7"/>
          <p:cNvSpPr/>
          <p:nvPr/>
        </p:nvSpPr>
        <p:spPr>
          <a:xfrm>
            <a:off x="552089" y="1768495"/>
            <a:ext cx="3931920" cy="923330"/>
          </a:xfrm>
          <a:prstGeom prst="rect">
            <a:avLst/>
          </a:prstGeom>
        </p:spPr>
        <p:txBody>
          <a:bodyPr wrap="square">
            <a:spAutoFit/>
          </a:bodyPr>
          <a:lstStyle/>
          <a:p>
            <a:r>
              <a:rPr lang="en-US" dirty="0"/>
              <a:t>“This is fantastic! Thank you.” </a:t>
            </a:r>
            <a:br>
              <a:rPr lang="en-US" dirty="0"/>
            </a:br>
            <a:br>
              <a:rPr lang="en-US" dirty="0"/>
            </a:br>
            <a:r>
              <a:rPr lang="en-US" b="1" dirty="0"/>
              <a:t>Stella Gonzalez on the Airline Story</a:t>
            </a:r>
          </a:p>
        </p:txBody>
      </p:sp>
      <p:sp>
        <p:nvSpPr>
          <p:cNvPr id="9" name="Rectangle 8"/>
          <p:cNvSpPr/>
          <p:nvPr/>
        </p:nvSpPr>
        <p:spPr>
          <a:xfrm>
            <a:off x="4889918" y="3550548"/>
            <a:ext cx="3881407" cy="369332"/>
          </a:xfrm>
          <a:prstGeom prst="rect">
            <a:avLst/>
          </a:prstGeom>
        </p:spPr>
        <p:txBody>
          <a:bodyPr wrap="square">
            <a:spAutoFit/>
          </a:bodyPr>
          <a:lstStyle/>
          <a:p>
            <a:r>
              <a:rPr lang="en-US" b="1" dirty="0"/>
              <a:t>  </a:t>
            </a:r>
          </a:p>
        </p:txBody>
      </p:sp>
      <p:sp>
        <p:nvSpPr>
          <p:cNvPr id="10" name="Rectangle 9"/>
          <p:cNvSpPr/>
          <p:nvPr/>
        </p:nvSpPr>
        <p:spPr>
          <a:xfrm>
            <a:off x="552089" y="3550548"/>
            <a:ext cx="3931920" cy="2031325"/>
          </a:xfrm>
          <a:prstGeom prst="rect">
            <a:avLst/>
          </a:prstGeom>
        </p:spPr>
        <p:txBody>
          <a:bodyPr wrap="square">
            <a:spAutoFit/>
          </a:bodyPr>
          <a:lstStyle/>
          <a:p>
            <a:r>
              <a:rPr lang="en-US" b="1" dirty="0">
                <a:solidFill>
                  <a:srgbClr val="C00000"/>
                </a:solidFill>
              </a:rPr>
              <a:t>“</a:t>
            </a:r>
            <a:r>
              <a:rPr lang="en-US" dirty="0"/>
              <a:t>Personally, I really appreciate these resources, so, thank you!” </a:t>
            </a:r>
          </a:p>
          <a:p>
            <a:r>
              <a:rPr lang="en-US" dirty="0"/>
              <a:t> </a:t>
            </a:r>
          </a:p>
          <a:p>
            <a:r>
              <a:rPr lang="en-US" b="1" dirty="0"/>
              <a:t>Jason Stein</a:t>
            </a:r>
          </a:p>
          <a:p>
            <a:r>
              <a:rPr lang="en-US" b="1" dirty="0"/>
              <a:t>Using the airline story as a way to gather interest from a stalled airline client</a:t>
            </a:r>
          </a:p>
        </p:txBody>
      </p:sp>
      <p:sp>
        <p:nvSpPr>
          <p:cNvPr id="6" name="TextBox 5"/>
          <p:cNvSpPr txBox="1"/>
          <p:nvPr/>
        </p:nvSpPr>
        <p:spPr>
          <a:xfrm>
            <a:off x="5130800" y="1727912"/>
            <a:ext cx="3691039" cy="2585323"/>
          </a:xfrm>
          <a:prstGeom prst="rect">
            <a:avLst/>
          </a:prstGeom>
          <a:noFill/>
        </p:spPr>
        <p:txBody>
          <a:bodyPr wrap="square" rtlCol="0">
            <a:spAutoFit/>
          </a:bodyPr>
          <a:lstStyle/>
          <a:p>
            <a:r>
              <a:rPr lang="en-US" dirty="0"/>
              <a:t>I am reading this document and like it a lot.  In timing with the holidays and possibly correlations, I will forward this now.  </a:t>
            </a:r>
          </a:p>
          <a:p>
            <a:r>
              <a:rPr lang="en-US" dirty="0"/>
              <a:t>Thanks,</a:t>
            </a:r>
          </a:p>
          <a:p>
            <a:r>
              <a:rPr lang="en-US" dirty="0"/>
              <a:t> </a:t>
            </a:r>
          </a:p>
          <a:p>
            <a:r>
              <a:rPr lang="en-US" b="1" dirty="0"/>
              <a:t>Eric </a:t>
            </a:r>
            <a:r>
              <a:rPr lang="en-US" b="1" dirty="0" err="1"/>
              <a:t>Beller</a:t>
            </a:r>
            <a:endParaRPr lang="en-US" dirty="0"/>
          </a:p>
          <a:p>
            <a:r>
              <a:rPr lang="en-US" dirty="0"/>
              <a:t>Regional Sales Manager</a:t>
            </a:r>
          </a:p>
          <a:p>
            <a:r>
              <a:rPr lang="en-US" dirty="0"/>
              <a:t>On the Banking Story</a:t>
            </a:r>
            <a:endParaRPr lang="en-US" b="1" dirty="0"/>
          </a:p>
        </p:txBody>
      </p:sp>
    </p:spTree>
    <p:extLst>
      <p:ext uri="{BB962C8B-B14F-4D97-AF65-F5344CB8AC3E}">
        <p14:creationId xmlns:p14="http://schemas.microsoft.com/office/powerpoint/2010/main" val="4221491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lum bright="70000" contrast="-70000"/>
          </a:blip>
          <a:stretch>
            <a:fillRect/>
          </a:stretch>
        </p:blipFill>
        <p:spPr>
          <a:xfrm>
            <a:off x="3165373" y="2098778"/>
            <a:ext cx="2429079" cy="2375100"/>
          </a:xfrm>
          <a:prstGeom prst="rect">
            <a:avLst/>
          </a:prstGeom>
        </p:spPr>
      </p:pic>
      <p:sp>
        <p:nvSpPr>
          <p:cNvPr id="2" name="Title 1"/>
          <p:cNvSpPr>
            <a:spLocks noGrp="1"/>
          </p:cNvSpPr>
          <p:nvPr>
            <p:ph type="title"/>
          </p:nvPr>
        </p:nvSpPr>
        <p:spPr>
          <a:xfrm>
            <a:off x="457200" y="194094"/>
            <a:ext cx="8229600" cy="1143000"/>
          </a:xfrm>
        </p:spPr>
        <p:txBody>
          <a:bodyPr/>
          <a:lstStyle/>
          <a:p>
            <a:r>
              <a:rPr lang="en-US" b="1" dirty="0"/>
              <a:t>A sample of SKO/TKO connections</a:t>
            </a:r>
            <a:endParaRPr lang="en-US" dirty="0"/>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5</a:t>
            </a:fld>
            <a:endParaRPr lang="en-US" dirty="0"/>
          </a:p>
        </p:txBody>
      </p:sp>
      <p:sp>
        <p:nvSpPr>
          <p:cNvPr id="7" name="Rectangle 6"/>
          <p:cNvSpPr/>
          <p:nvPr/>
        </p:nvSpPr>
        <p:spPr>
          <a:xfrm>
            <a:off x="4889919" y="1729446"/>
            <a:ext cx="3931920" cy="369332"/>
          </a:xfrm>
          <a:prstGeom prst="rect">
            <a:avLst/>
          </a:prstGeom>
        </p:spPr>
        <p:txBody>
          <a:bodyPr wrap="square">
            <a:spAutoFit/>
          </a:bodyPr>
          <a:lstStyle/>
          <a:p>
            <a:endParaRPr lang="en-US" b="1" dirty="0"/>
          </a:p>
        </p:txBody>
      </p:sp>
      <p:sp>
        <p:nvSpPr>
          <p:cNvPr id="8" name="Rectangle 7"/>
          <p:cNvSpPr/>
          <p:nvPr/>
        </p:nvSpPr>
        <p:spPr>
          <a:xfrm>
            <a:off x="5140532" y="1729446"/>
            <a:ext cx="3931920" cy="4001096"/>
          </a:xfrm>
          <a:prstGeom prst="rect">
            <a:avLst/>
          </a:prstGeom>
        </p:spPr>
        <p:txBody>
          <a:bodyPr wrap="square">
            <a:spAutoFit/>
          </a:bodyPr>
          <a:lstStyle/>
          <a:p>
            <a:r>
              <a:rPr lang="en-US" dirty="0"/>
              <a:t>Hi Carolyn,</a:t>
            </a:r>
          </a:p>
          <a:p>
            <a:endParaRPr lang="en-US" dirty="0"/>
          </a:p>
          <a:p>
            <a:r>
              <a:rPr lang="en-US" dirty="0"/>
              <a:t>It was nice meeting you the other night. I just wanted to quickly follow up and see if you could shoot over the link for the airline story, thanks!</a:t>
            </a:r>
          </a:p>
          <a:p>
            <a:endParaRPr lang="en-US" dirty="0"/>
          </a:p>
          <a:p>
            <a:r>
              <a:rPr lang="en-US" sz="2800" b="1" dirty="0"/>
              <a:t>“We'll use it at American [Airlines]”</a:t>
            </a:r>
            <a:r>
              <a:rPr lang="en-US" dirty="0"/>
              <a:t>. </a:t>
            </a:r>
          </a:p>
          <a:p>
            <a:endParaRPr lang="en-US" dirty="0"/>
          </a:p>
          <a:p>
            <a:r>
              <a:rPr lang="en-US" dirty="0"/>
              <a:t>Scott McCurry</a:t>
            </a:r>
          </a:p>
          <a:p>
            <a:r>
              <a:rPr lang="en-US" dirty="0"/>
              <a:t>Major Accounts Manager ”  </a:t>
            </a:r>
            <a:r>
              <a:rPr lang="en-US" b="1" dirty="0"/>
              <a:t>Maverick on Barclay &amp; LATAM story</a:t>
            </a:r>
          </a:p>
        </p:txBody>
      </p:sp>
      <p:sp>
        <p:nvSpPr>
          <p:cNvPr id="9" name="Rectangle 8"/>
          <p:cNvSpPr/>
          <p:nvPr/>
        </p:nvSpPr>
        <p:spPr>
          <a:xfrm>
            <a:off x="4889918" y="3550548"/>
            <a:ext cx="3881407" cy="369332"/>
          </a:xfrm>
          <a:prstGeom prst="rect">
            <a:avLst/>
          </a:prstGeom>
        </p:spPr>
        <p:txBody>
          <a:bodyPr wrap="square">
            <a:spAutoFit/>
          </a:bodyPr>
          <a:lstStyle/>
          <a:p>
            <a:r>
              <a:rPr lang="en-US" b="1" dirty="0"/>
              <a:t>  </a:t>
            </a:r>
          </a:p>
        </p:txBody>
      </p:sp>
      <p:sp>
        <p:nvSpPr>
          <p:cNvPr id="6" name="TextBox 5"/>
          <p:cNvSpPr txBox="1"/>
          <p:nvPr/>
        </p:nvSpPr>
        <p:spPr>
          <a:xfrm>
            <a:off x="457200" y="1133575"/>
            <a:ext cx="3572933" cy="3693319"/>
          </a:xfrm>
          <a:prstGeom prst="rect">
            <a:avLst/>
          </a:prstGeom>
          <a:noFill/>
        </p:spPr>
        <p:txBody>
          <a:bodyPr wrap="square" rtlCol="0">
            <a:spAutoFit/>
          </a:bodyPr>
          <a:lstStyle/>
          <a:p>
            <a:r>
              <a:rPr lang="en-US" dirty="0"/>
              <a:t>“It was a pleasure [discussing the Chip manufacturing story] with  you. . .  It’s great that we have an awesome tech writer who can make these stories come alive!”</a:t>
            </a:r>
          </a:p>
          <a:p>
            <a:endParaRPr lang="en-US" dirty="0"/>
          </a:p>
          <a:p>
            <a:r>
              <a:rPr lang="en-US" sz="2400" b="1" dirty="0"/>
              <a:t>” . . .the potential market for this use-case can be huge!!”</a:t>
            </a:r>
          </a:p>
          <a:p>
            <a:endParaRPr lang="en-US" dirty="0"/>
          </a:p>
          <a:p>
            <a:r>
              <a:rPr lang="en-US" dirty="0"/>
              <a:t>Young Cho</a:t>
            </a:r>
          </a:p>
          <a:p>
            <a:r>
              <a:rPr lang="en-US" dirty="0"/>
              <a:t>Splunk Inc., Solutions Architect”</a:t>
            </a:r>
          </a:p>
        </p:txBody>
      </p:sp>
    </p:spTree>
    <p:extLst>
      <p:ext uri="{BB962C8B-B14F-4D97-AF65-F5344CB8AC3E}">
        <p14:creationId xmlns:p14="http://schemas.microsoft.com/office/powerpoint/2010/main" val="1634696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588" y="274638"/>
            <a:ext cx="8558212" cy="1143000"/>
          </a:xfrm>
        </p:spPr>
        <p:txBody>
          <a:bodyPr/>
          <a:lstStyle/>
          <a:p>
            <a:r>
              <a:rPr lang="en-US" b="1" dirty="0"/>
              <a:t>On deck . . .</a:t>
            </a:r>
          </a:p>
        </p:txBody>
      </p:sp>
      <p:sp>
        <p:nvSpPr>
          <p:cNvPr id="3" name="Content Placeholder 2"/>
          <p:cNvSpPr>
            <a:spLocks noGrp="1"/>
          </p:cNvSpPr>
          <p:nvPr>
            <p:ph sz="quarter" idx="4294967295"/>
          </p:nvPr>
        </p:nvSpPr>
        <p:spPr>
          <a:xfrm>
            <a:off x="288836" y="1306931"/>
            <a:ext cx="3743415" cy="2862904"/>
          </a:xfrm>
          <a:prstGeom prst="rect">
            <a:avLst/>
          </a:prstGeom>
        </p:spPr>
        <p:txBody>
          <a:bodyPr/>
          <a:lstStyle/>
          <a:p>
            <a:pPr>
              <a:buFont typeface="Arial"/>
              <a:buChar char="•"/>
            </a:pPr>
            <a:endParaRPr lang="en-US" dirty="0"/>
          </a:p>
          <a:p>
            <a:pPr marL="0" indent="0">
              <a:buNone/>
            </a:pPr>
            <a:endParaRPr lang="en-US" dirty="0"/>
          </a:p>
        </p:txBody>
      </p:sp>
      <p:sp>
        <p:nvSpPr>
          <p:cNvPr id="4" name="Slide Number Placeholder 3"/>
          <p:cNvSpPr>
            <a:spLocks noGrp="1"/>
          </p:cNvSpPr>
          <p:nvPr>
            <p:ph type="sldNum" sz="quarter" idx="4294967295"/>
          </p:nvPr>
        </p:nvSpPr>
        <p:spPr>
          <a:xfrm>
            <a:off x="4379913" y="6360585"/>
            <a:ext cx="385762" cy="342900"/>
          </a:xfrm>
          <a:prstGeom prst="rect">
            <a:avLst/>
          </a:prstGeom>
        </p:spPr>
        <p:txBody>
          <a:bodyPr/>
          <a:lstStyle/>
          <a:p>
            <a:pPr>
              <a:defRPr/>
            </a:pPr>
            <a:fld id="{EC3E9CF1-D74C-C84C-BFDE-2F04DF0BE563}" type="slidenum">
              <a:rPr lang="en-US" smtClean="0"/>
              <a:pPr>
                <a:defRPr/>
              </a:pPr>
              <a:t>6</a:t>
            </a:fld>
            <a:endParaRPr lang="en-US" dirty="0"/>
          </a:p>
        </p:txBody>
      </p:sp>
      <p:sp>
        <p:nvSpPr>
          <p:cNvPr id="5" name="TextBox 4"/>
          <p:cNvSpPr txBox="1"/>
          <p:nvPr/>
        </p:nvSpPr>
        <p:spPr>
          <a:xfrm>
            <a:off x="288836" y="1828802"/>
            <a:ext cx="8269377" cy="5447645"/>
          </a:xfrm>
          <a:prstGeom prst="rect">
            <a:avLst/>
          </a:prstGeom>
          <a:noFill/>
        </p:spPr>
        <p:txBody>
          <a:bodyPr wrap="square" rtlCol="0">
            <a:spAutoFit/>
          </a:bodyPr>
          <a:lstStyle/>
          <a:p>
            <a:pPr marL="1200150" lvl="2" indent="-285750">
              <a:buFont typeface="Arial"/>
              <a:buChar char="•"/>
            </a:pPr>
            <a:r>
              <a:rPr lang="en-US" sz="2400" b="1" dirty="0"/>
              <a:t>HIGH VALUE , HIGH DEMAND STORY! </a:t>
            </a:r>
            <a:r>
              <a:rPr lang="en-US" dirty="0"/>
              <a:t>Chip Industry: Have met with SE’s  and attended presentation at TKO.  </a:t>
            </a:r>
            <a:r>
              <a:rPr lang="en-US" b="1" dirty="0"/>
              <a:t>This one story could literally accelerate the sale of millions of dollars of Splunk to the manufacturing industry. </a:t>
            </a:r>
          </a:p>
          <a:p>
            <a:pPr marL="1200150" lvl="2" indent="-285750">
              <a:buFont typeface="Arial"/>
              <a:buChar char="•"/>
            </a:pPr>
            <a:endParaRPr lang="en-US" b="1" dirty="0">
              <a:solidFill>
                <a:srgbClr val="FF0000"/>
              </a:solidFill>
            </a:endParaRPr>
          </a:p>
          <a:p>
            <a:pPr marL="1200150" lvl="2" indent="-285750">
              <a:buFont typeface="Arial"/>
              <a:buChar char="•"/>
            </a:pPr>
            <a:r>
              <a:rPr lang="en-US" dirty="0"/>
              <a:t>Gaming: Has had 3 reviews, including one with a new reviewer that reversed the direction, requiring extensive rewriting. </a:t>
            </a:r>
          </a:p>
          <a:p>
            <a:pPr marL="1200150" lvl="2" indent="-285750">
              <a:buFont typeface="Arial"/>
              <a:buChar char="•"/>
            </a:pPr>
            <a:endParaRPr lang="en-US" dirty="0"/>
          </a:p>
          <a:p>
            <a:pPr marL="1200150" lvl="2" indent="-285750">
              <a:buFont typeface="Arial"/>
              <a:buChar char="•"/>
            </a:pPr>
            <a:r>
              <a:rPr lang="en-US" dirty="0"/>
              <a:t>State </a:t>
            </a:r>
            <a:r>
              <a:rPr lang="en-US" dirty="0" err="1"/>
              <a:t>Govt</a:t>
            </a:r>
            <a:r>
              <a:rPr lang="en-US" dirty="0"/>
              <a:t> Agency: This has also been through 3 reviews, as well as an interview with the team. The entire thrust of the story has to be changed away from fraud, as I had written it, to web analytics,  due to a political scandal in that relevant state. </a:t>
            </a:r>
          </a:p>
          <a:p>
            <a:pPr marL="1200150" lvl="2" indent="-285750">
              <a:buFont typeface="Arial"/>
              <a:buChar char="•"/>
            </a:pPr>
            <a:endParaRPr lang="en-US" dirty="0"/>
          </a:p>
          <a:p>
            <a:pPr marL="1200150" lvl="2" indent="-285750">
              <a:buFont typeface="Arial"/>
              <a:buChar char="•"/>
            </a:pPr>
            <a:endParaRPr lang="en-US" dirty="0"/>
          </a:p>
          <a:p>
            <a:pPr marL="1200150" lvl="2" indent="-285750">
              <a:buFont typeface="Arial"/>
              <a:buChar char="•"/>
            </a:pPr>
            <a:endParaRPr lang="en-US" dirty="0"/>
          </a:p>
          <a:p>
            <a:pPr marL="1200150" lvl="2" indent="-285750">
              <a:buFont typeface="Arial"/>
              <a:buChar char="•"/>
            </a:pPr>
            <a:endParaRPr lang="en-US" dirty="0"/>
          </a:p>
          <a:p>
            <a:pPr marL="1200150" lvl="2" indent="-285750">
              <a:buFont typeface="Arial"/>
              <a:buChar char="•"/>
            </a:pPr>
            <a:endParaRPr lang="en-US" b="1" dirty="0">
              <a:solidFill>
                <a:srgbClr val="FF0000"/>
              </a:solidFill>
            </a:endParaRPr>
          </a:p>
          <a:p>
            <a:pPr marL="1200150" lvl="2" indent="-285750">
              <a:buFont typeface="Arial"/>
              <a:buChar char="•"/>
            </a:pPr>
            <a:endParaRPr lang="en-US" b="1" dirty="0">
              <a:solidFill>
                <a:srgbClr val="FF0000"/>
              </a:solidFill>
            </a:endParaRPr>
          </a:p>
          <a:p>
            <a:pPr marL="1200150" lvl="2" indent="-285750">
              <a:buFont typeface="Arial"/>
              <a:buChar char="•"/>
            </a:pPr>
            <a:endParaRPr lang="en-US" b="1" dirty="0">
              <a:solidFill>
                <a:srgbClr val="FF0000"/>
              </a:solidFill>
            </a:endParaRPr>
          </a:p>
        </p:txBody>
      </p:sp>
      <p:pic>
        <p:nvPicPr>
          <p:cNvPr id="8" name="Picture 7"/>
          <p:cNvPicPr>
            <a:picLocks noChangeAspect="1"/>
          </p:cNvPicPr>
          <p:nvPr/>
        </p:nvPicPr>
        <p:blipFill>
          <a:blip r:embed="rId2"/>
          <a:stretch>
            <a:fillRect/>
          </a:stretch>
        </p:blipFill>
        <p:spPr>
          <a:xfrm>
            <a:off x="7872149" y="0"/>
            <a:ext cx="1168841" cy="149300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42642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a:xfrm>
            <a:off x="1093524" y="408373"/>
            <a:ext cx="6778625" cy="1335760"/>
          </a:xfrm>
        </p:spPr>
        <p:txBody>
          <a:bodyPr>
            <a:normAutofit/>
          </a:bodyPr>
          <a:lstStyle/>
          <a:p>
            <a:r>
              <a:rPr lang="en-US" sz="4000" b="1" dirty="0"/>
              <a:t>Who is Reading the Book and Stories? </a:t>
            </a:r>
          </a:p>
        </p:txBody>
      </p:sp>
      <p:sp>
        <p:nvSpPr>
          <p:cNvPr id="2" name="Content Placeholder 1"/>
          <p:cNvSpPr>
            <a:spLocks noGrp="1"/>
          </p:cNvSpPr>
          <p:nvPr>
            <p:ph idx="1"/>
          </p:nvPr>
        </p:nvSpPr>
        <p:spPr>
          <a:xfrm>
            <a:off x="457200" y="1744133"/>
            <a:ext cx="8229600" cy="4580469"/>
          </a:xfrm>
        </p:spPr>
        <p:txBody>
          <a:bodyPr>
            <a:normAutofit/>
          </a:bodyPr>
          <a:lstStyle/>
          <a:p>
            <a:pPr marL="0" indent="0">
              <a:buNone/>
            </a:pPr>
            <a:r>
              <a:rPr lang="en-US" sz="1600" dirty="0"/>
              <a:t>Using SFDC and Splunk (x) we can see who is downloading the stories. This is a Splunk(X) representation. </a:t>
            </a:r>
          </a:p>
          <a:p>
            <a:endParaRPr lang="en-US" sz="2000" dirty="0"/>
          </a:p>
          <a:p>
            <a:endParaRPr lang="en-US" sz="2000" dirty="0"/>
          </a:p>
          <a:p>
            <a:endParaRPr lang="en-US" sz="2000" dirty="0"/>
          </a:p>
          <a:p>
            <a:endParaRPr lang="en-US" sz="2000" dirty="0"/>
          </a:p>
        </p:txBody>
      </p:sp>
      <p:pic>
        <p:nvPicPr>
          <p:cNvPr id="3" name="Picture 2" descr="Screen Shot 2015-03-06 at 10.35.37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7100" y="2667000"/>
            <a:ext cx="7289800" cy="3987800"/>
          </a:xfrm>
          <a:prstGeom prst="rect">
            <a:avLst/>
          </a:prstGeom>
        </p:spPr>
      </p:pic>
      <p:pic>
        <p:nvPicPr>
          <p:cNvPr id="6" name="Picture 5"/>
          <p:cNvPicPr>
            <a:picLocks noChangeAspect="1"/>
          </p:cNvPicPr>
          <p:nvPr/>
        </p:nvPicPr>
        <p:blipFill>
          <a:blip r:embed="rId4"/>
          <a:stretch>
            <a:fillRect/>
          </a:stretch>
        </p:blipFill>
        <p:spPr>
          <a:xfrm>
            <a:off x="7924052" y="44682"/>
            <a:ext cx="1168841" cy="149300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75415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7872149" y="408374"/>
            <a:ext cx="1168841" cy="1493005"/>
          </a:xfrm>
          <a:prstGeom prst="rect">
            <a:avLst/>
          </a:prstGeom>
          <a:ln>
            <a:noFill/>
          </a:ln>
          <a:effectLst>
            <a:outerShdw blurRad="292100" dist="139700" dir="2700000" algn="tl" rotWithShape="0">
              <a:srgbClr val="333333">
                <a:alpha val="65000"/>
              </a:srgbClr>
            </a:outerShdw>
          </a:effectLst>
        </p:spPr>
      </p:pic>
      <p:sp>
        <p:nvSpPr>
          <p:cNvPr id="16" name="Title 15"/>
          <p:cNvSpPr>
            <a:spLocks noGrp="1"/>
          </p:cNvSpPr>
          <p:nvPr>
            <p:ph type="title"/>
          </p:nvPr>
        </p:nvSpPr>
        <p:spPr>
          <a:xfrm>
            <a:off x="1093524" y="408373"/>
            <a:ext cx="6778625" cy="1335760"/>
          </a:xfrm>
        </p:spPr>
        <p:txBody>
          <a:bodyPr/>
          <a:lstStyle/>
          <a:p>
            <a:r>
              <a:rPr lang="en-US" sz="2400" b="1" dirty="0"/>
              <a:t>Public access to stories in the book since </a:t>
            </a:r>
            <a:br>
              <a:rPr lang="en-US" sz="2400" b="1" dirty="0"/>
            </a:br>
            <a:r>
              <a:rPr lang="en-US" sz="2400" b="1" dirty="0"/>
              <a:t>Nov 1, 2014</a:t>
            </a:r>
          </a:p>
        </p:txBody>
      </p:sp>
      <p:pic>
        <p:nvPicPr>
          <p:cNvPr id="5" name="Content Placeholder 4" descr="Screen Shot 2015-03-02 at 2.37.35 PM.png"/>
          <p:cNvPicPr>
            <a:picLocks noGrp="1" noChangeAspect="1"/>
          </p:cNvPicPr>
          <p:nvPr>
            <p:ph idx="1"/>
          </p:nvPr>
        </p:nvPicPr>
        <p:blipFill>
          <a:blip r:embed="rId4">
            <a:extLst>
              <a:ext uri="{28A0092B-C50C-407E-A947-70E740481C1C}">
                <a14:useLocalDpi xmlns:a14="http://schemas.microsoft.com/office/drawing/2010/main" val="0"/>
              </a:ext>
            </a:extLst>
          </a:blip>
          <a:srcRect t="11427" b="11427"/>
          <a:stretch>
            <a:fillRect/>
          </a:stretch>
        </p:blipFill>
        <p:spPr/>
      </p:pic>
    </p:spTree>
    <p:extLst>
      <p:ext uri="{BB962C8B-B14F-4D97-AF65-F5344CB8AC3E}">
        <p14:creationId xmlns:p14="http://schemas.microsoft.com/office/powerpoint/2010/main" val="754480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7872149" y="408374"/>
            <a:ext cx="1168841" cy="1493005"/>
          </a:xfrm>
          <a:prstGeom prst="rect">
            <a:avLst/>
          </a:prstGeom>
          <a:ln>
            <a:noFill/>
          </a:ln>
          <a:effectLst>
            <a:outerShdw blurRad="292100" dist="139700" dir="2700000" algn="tl" rotWithShape="0">
              <a:srgbClr val="333333">
                <a:alpha val="65000"/>
              </a:srgbClr>
            </a:outerShdw>
          </a:effectLst>
        </p:spPr>
      </p:pic>
      <p:sp>
        <p:nvSpPr>
          <p:cNvPr id="16" name="Title 15"/>
          <p:cNvSpPr>
            <a:spLocks noGrp="1"/>
          </p:cNvSpPr>
          <p:nvPr>
            <p:ph type="title"/>
          </p:nvPr>
        </p:nvSpPr>
        <p:spPr>
          <a:xfrm>
            <a:off x="806320" y="408374"/>
            <a:ext cx="6778625" cy="1335760"/>
          </a:xfrm>
        </p:spPr>
        <p:txBody>
          <a:bodyPr>
            <a:normAutofit/>
          </a:bodyPr>
          <a:lstStyle/>
          <a:p>
            <a:r>
              <a:rPr lang="en-US" sz="2400" dirty="0"/>
              <a:t>International Impact! Splunk Map showing access to Customer Profiles </a:t>
            </a:r>
            <a:br>
              <a:rPr lang="en-US" sz="2400" dirty="0"/>
            </a:br>
            <a:endParaRPr lang="en-US" sz="1100" dirty="0"/>
          </a:p>
        </p:txBody>
      </p:sp>
      <p:pic>
        <p:nvPicPr>
          <p:cNvPr id="4" name="Content Placeholder 3" descr="Screen Shot 2015-03-06 at 11.02.37 AM.png"/>
          <p:cNvPicPr>
            <a:picLocks noGrp="1" noChangeAspect="1"/>
          </p:cNvPicPr>
          <p:nvPr>
            <p:ph idx="1"/>
          </p:nvPr>
        </p:nvPicPr>
        <p:blipFill>
          <a:blip r:embed="rId4">
            <a:extLst>
              <a:ext uri="{28A0092B-C50C-407E-A947-70E740481C1C}">
                <a14:useLocalDpi xmlns:a14="http://schemas.microsoft.com/office/drawing/2010/main" val="0"/>
              </a:ext>
            </a:extLst>
          </a:blip>
          <a:srcRect l="14048" r="14048"/>
          <a:stretch>
            <a:fillRect/>
          </a:stretch>
        </p:blipFill>
        <p:spPr/>
      </p:pic>
    </p:spTree>
    <p:extLst>
      <p:ext uri="{BB962C8B-B14F-4D97-AF65-F5344CB8AC3E}">
        <p14:creationId xmlns:p14="http://schemas.microsoft.com/office/powerpoint/2010/main" val="3967477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3241</TotalTime>
  <Words>2465</Words>
  <Application>Microsoft Office PowerPoint</Application>
  <PresentationFormat>On-screen Show (4:3)</PresentationFormat>
  <Paragraphs>285</Paragraphs>
  <Slides>24</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Abadi MT Condensed Extra Bold</vt:lpstr>
      <vt:lpstr>Arial</vt:lpstr>
      <vt:lpstr>Calibri</vt:lpstr>
      <vt:lpstr>Wingdings</vt:lpstr>
      <vt:lpstr>Office Theme</vt:lpstr>
      <vt:lpstr>Splunk Customer Stories . . .  Q3 ScoreCards, Progress, Statistics, Feedback &amp;  Content Strategies  Carolyn McDonough</vt:lpstr>
      <vt:lpstr>Two new chapters published</vt:lpstr>
      <vt:lpstr>A few reviewer comments. . .</vt:lpstr>
      <vt:lpstr>Some Buzz from Sales . . </vt:lpstr>
      <vt:lpstr>A sample of SKO/TKO connections</vt:lpstr>
      <vt:lpstr>On deck . . .</vt:lpstr>
      <vt:lpstr>Who is Reading the Book and Stories? </vt:lpstr>
      <vt:lpstr>Public access to stories in the book since  Nov 1, 2014</vt:lpstr>
      <vt:lpstr>International Impact! Splunk Map showing access to Customer Profiles  </vt:lpstr>
      <vt:lpstr>International Impact! Drill Down </vt:lpstr>
      <vt:lpstr>Downloads of Customer Profiles</vt:lpstr>
      <vt:lpstr>750 downloads in 6 months </vt:lpstr>
      <vt:lpstr>Here are metrics from SFDC, showing Splunkers who have downloaded the Banking story . . </vt:lpstr>
      <vt:lpstr>  How can we Splunk Value from Stories that didn’t make it?  Value Snapshots!</vt:lpstr>
      <vt:lpstr>*EMEA Insurance Company Racing the Rate Raiders . . . Strategic Value</vt:lpstr>
      <vt:lpstr>*EMEA Bank $Strategic     “Splunk saved our assets!”</vt:lpstr>
      <vt:lpstr>Retail . . $2M      “Splunk stopped weeks of lost orders--in 7 days”</vt:lpstr>
      <vt:lpstr>*An American Gaming Company Silencing the Trolls. . . $1.5M/yr</vt:lpstr>
      <vt:lpstr>“Data Was a Big Spaghetti Mess” @ Benefits portal company  . . $Strategic Value</vt:lpstr>
      <vt:lpstr>From random fraud-finding to targeted answers a bank saved $5M/yr</vt:lpstr>
      <vt:lpstr>  Is there a way to help Sales study or share these stories?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Reviews are no longer  an infinite loop . .</dc:title>
  <dc:creator>Carolyn McDonough</dc:creator>
  <cp:lastModifiedBy>Carolyn McDonough</cp:lastModifiedBy>
  <cp:revision>35</cp:revision>
  <cp:lastPrinted>2014-11-25T15:19:08Z</cp:lastPrinted>
  <dcterms:created xsi:type="dcterms:W3CDTF">2014-11-25T15:14:55Z</dcterms:created>
  <dcterms:modified xsi:type="dcterms:W3CDTF">2026-02-01T13:54:22Z</dcterms:modified>
</cp:coreProperties>
</file>

<file path=docProps/thumbnail.jpeg>
</file>